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8" r:id="rId4"/>
  </p:sldMasterIdLst>
  <p:notesMasterIdLst>
    <p:notesMasterId r:id="rId33"/>
  </p:notesMasterIdLst>
  <p:handoutMasterIdLst>
    <p:handoutMasterId r:id="rId34"/>
  </p:handoutMasterIdLst>
  <p:sldIdLst>
    <p:sldId id="4539" r:id="rId5"/>
    <p:sldId id="2147479055" r:id="rId6"/>
    <p:sldId id="2147479057" r:id="rId7"/>
    <p:sldId id="2147374327" r:id="rId8"/>
    <p:sldId id="2147374343" r:id="rId9"/>
    <p:sldId id="2147374344" r:id="rId10"/>
    <p:sldId id="2147374345" r:id="rId11"/>
    <p:sldId id="2147374337" r:id="rId12"/>
    <p:sldId id="2147374346" r:id="rId13"/>
    <p:sldId id="2147479058" r:id="rId14"/>
    <p:sldId id="2147374348" r:id="rId15"/>
    <p:sldId id="2147374333" r:id="rId16"/>
    <p:sldId id="2147479059" r:id="rId17"/>
    <p:sldId id="2147374312" r:id="rId18"/>
    <p:sldId id="2147479043" r:id="rId19"/>
    <p:sldId id="2147479044" r:id="rId20"/>
    <p:sldId id="2147479047" r:id="rId21"/>
    <p:sldId id="2147479045" r:id="rId22"/>
    <p:sldId id="2147479046" r:id="rId23"/>
    <p:sldId id="2147479060" r:id="rId24"/>
    <p:sldId id="2147479061" r:id="rId25"/>
    <p:sldId id="2147479062" r:id="rId26"/>
    <p:sldId id="2147479063" r:id="rId27"/>
    <p:sldId id="2147479053" r:id="rId28"/>
    <p:sldId id="2147479064" r:id="rId29"/>
    <p:sldId id="2147479056" r:id="rId30"/>
    <p:sldId id="2147374199" r:id="rId31"/>
    <p:sldId id="4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523E19-24AC-4E7B-8525-E69E1FC2D9D4}">
          <p14:sldIdLst>
            <p14:sldId id="4539"/>
            <p14:sldId id="2147479055"/>
            <p14:sldId id="2147479057"/>
            <p14:sldId id="2147374327"/>
            <p14:sldId id="2147374343"/>
            <p14:sldId id="2147374344"/>
            <p14:sldId id="2147374345"/>
            <p14:sldId id="2147374337"/>
            <p14:sldId id="2147374346"/>
            <p14:sldId id="2147479058"/>
            <p14:sldId id="2147374348"/>
            <p14:sldId id="2147374333"/>
            <p14:sldId id="2147479059"/>
            <p14:sldId id="2147374312"/>
            <p14:sldId id="2147479043"/>
            <p14:sldId id="2147479044"/>
            <p14:sldId id="2147479047"/>
            <p14:sldId id="2147479045"/>
            <p14:sldId id="2147479046"/>
            <p14:sldId id="2147479060"/>
            <p14:sldId id="2147479061"/>
            <p14:sldId id="2147479062"/>
            <p14:sldId id="2147479063"/>
            <p14:sldId id="2147479053"/>
            <p14:sldId id="2147479064"/>
            <p14:sldId id="2147479056"/>
            <p14:sldId id="2147374199"/>
            <p14:sldId id="45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B32916-84B3-6103-6370-9BF75D9A450B}" name="Ruby Alarcon" initials="RA" userId="Ruby Alarcon" providerId="None"/>
  <p188:author id="{454B7829-7C25-3111-F3AA-D6A3A1A4E942}" name="Mintu" initials="M" userId="33b1c0d1c8262bd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hn Dictson" initials="JD" lastIdx="1" clrIdx="6">
    <p:extLst>
      <p:ext uri="{19B8F6BF-5375-455C-9EA6-DF929625EA0E}">
        <p15:presenceInfo xmlns:p15="http://schemas.microsoft.com/office/powerpoint/2012/main" userId="S::dictson@adobe.com::b0f48172-0389-4322-a823-947679e5c0c7" providerId="AD"/>
      </p:ext>
    </p:extLst>
  </p:cmAuthor>
  <p:cmAuthor id="1" name="Lisa Fitch" initials="LF" lastIdx="13" clrIdx="0">
    <p:extLst>
      <p:ext uri="{19B8F6BF-5375-455C-9EA6-DF929625EA0E}">
        <p15:presenceInfo xmlns:p15="http://schemas.microsoft.com/office/powerpoint/2012/main" userId="S::lfitch@adobe.com::266f3355-8a69-4d22-8f8e-8988459aaa41" providerId="AD"/>
      </p:ext>
    </p:extLst>
  </p:cmAuthor>
  <p:cmAuthor id="8" name="Alexandra Quick" initials="AQ" lastIdx="3" clrIdx="7">
    <p:extLst>
      <p:ext uri="{19B8F6BF-5375-455C-9EA6-DF929625EA0E}">
        <p15:presenceInfo xmlns:p15="http://schemas.microsoft.com/office/powerpoint/2012/main" userId="S::aquick@adobe.com::dad8c67d-e5a5-4a32-a9a0-ac8048220df8" providerId="AD"/>
      </p:ext>
    </p:extLst>
  </p:cmAuthor>
  <p:cmAuthor id="2" name="Andy Paul" initials="AP" lastIdx="3" clrIdx="1">
    <p:extLst>
      <p:ext uri="{19B8F6BF-5375-455C-9EA6-DF929625EA0E}">
        <p15:presenceInfo xmlns:p15="http://schemas.microsoft.com/office/powerpoint/2012/main" userId="S::anpaul@adobe.com::39904e1c-8777-4717-a074-67f9db154d5f" providerId="AD"/>
      </p:ext>
    </p:extLst>
  </p:cmAuthor>
  <p:cmAuthor id="9" name="Brian Glover" initials="BG" lastIdx="1" clrIdx="8">
    <p:extLst>
      <p:ext uri="{19B8F6BF-5375-455C-9EA6-DF929625EA0E}">
        <p15:presenceInfo xmlns:p15="http://schemas.microsoft.com/office/powerpoint/2012/main" userId="S::brglover@adobe.com::d2160f98-94ee-4b96-aac7-9e2485976f93" providerId="AD"/>
      </p:ext>
    </p:extLst>
  </p:cmAuthor>
  <p:cmAuthor id="3" name="Niranjan Kumbi" initials="NK" lastIdx="4" clrIdx="2">
    <p:extLst>
      <p:ext uri="{19B8F6BF-5375-455C-9EA6-DF929625EA0E}">
        <p15:presenceInfo xmlns:p15="http://schemas.microsoft.com/office/powerpoint/2012/main" userId="S::kumbi@adobe.com::f0dadf8d-3064-4ce2-a877-f29029c105e9" providerId="AD"/>
      </p:ext>
    </p:extLst>
  </p:cmAuthor>
  <p:cmAuthor id="4" name="Margaret Trinh" initials="MT" lastIdx="5" clrIdx="3">
    <p:extLst>
      <p:ext uri="{19B8F6BF-5375-455C-9EA6-DF929625EA0E}">
        <p15:presenceInfo xmlns:p15="http://schemas.microsoft.com/office/powerpoint/2012/main" userId="S::mtrinh@adobe.com::651ea273-5d02-467b-87be-bc17343f87bd" providerId="AD"/>
      </p:ext>
    </p:extLst>
  </p:cmAuthor>
  <p:cmAuthor id="5" name="Robert Conklin" initials="RC" lastIdx="3" clrIdx="4">
    <p:extLst>
      <p:ext uri="{19B8F6BF-5375-455C-9EA6-DF929625EA0E}">
        <p15:presenceInfo xmlns:p15="http://schemas.microsoft.com/office/powerpoint/2012/main" userId="S::conklin@adobe.com::e2b7e29d-c899-4a5d-ba2b-c74b74af021c" providerId="AD"/>
      </p:ext>
    </p:extLst>
  </p:cmAuthor>
  <p:cmAuthor id="6" name="Tatjana Mitchell" initials="TM" lastIdx="3" clrIdx="5">
    <p:extLst>
      <p:ext uri="{19B8F6BF-5375-455C-9EA6-DF929625EA0E}">
        <p15:presenceInfo xmlns:p15="http://schemas.microsoft.com/office/powerpoint/2012/main" userId="S::tmitchel@adobe.com::5eebd33d-7b20-4e61-a49b-24a5f0ac6d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5AE"/>
    <a:srgbClr val="C3C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E83847-6A91-10C6-0F97-7EC1D00C9A60}" v="125" dt="2023-08-24T16:06:09.355"/>
    <p1510:client id="{835D0B54-898B-5241-8CF0-60E3BE10AE22}" v="301" dt="2023-08-21T21:37:55.812"/>
    <p1510:client id="{8C8CFF0F-3D51-894E-8B2A-BCD5E74496D6}" v="187" dt="2023-08-23T14:07:08.568"/>
    <p1510:client id="{D26204F8-995F-F445-8BDB-71719BF9FB0B}" v="224" vWet="226" dt="2023-08-24T16:04:26.880"/>
  </p1510:revLst>
</p1510:revInfo>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83" autoAdjust="0"/>
  </p:normalViewPr>
  <p:slideViewPr>
    <p:cSldViewPr snapToGrid="0">
      <p:cViewPr varScale="1">
        <p:scale>
          <a:sx n="108" d="100"/>
          <a:sy n="108" d="100"/>
        </p:scale>
        <p:origin x="59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E8C5DB-C520-BCD1-6E41-8D035E1529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E29961-64B2-2C45-DBB9-7E4052AAB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F10EA5-CCF8-408B-92C5-C087F3BE61E6}" type="datetimeFigureOut">
              <a:rPr lang="en-US" smtClean="0"/>
              <a:t>9/1/2023</a:t>
            </a:fld>
            <a:endParaRPr lang="en-US"/>
          </a:p>
        </p:txBody>
      </p:sp>
      <p:sp>
        <p:nvSpPr>
          <p:cNvPr id="4" name="Footer Placeholder 3">
            <a:extLst>
              <a:ext uri="{FF2B5EF4-FFF2-40B4-BE49-F238E27FC236}">
                <a16:creationId xmlns:a16="http://schemas.microsoft.com/office/drawing/2014/main" id="{86C050E5-6F8B-5008-F7AD-5700926487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6B8E44-8A68-1E4B-1271-1F3E09C29D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BE0586-6985-4237-8052-A1485726EC7A}" type="slidenum">
              <a:rPr lang="en-US" smtClean="0"/>
              <a:t>‹#›</a:t>
            </a:fld>
            <a:endParaRPr lang="en-US"/>
          </a:p>
        </p:txBody>
      </p:sp>
    </p:spTree>
    <p:extLst>
      <p:ext uri="{BB962C8B-B14F-4D97-AF65-F5344CB8AC3E}">
        <p14:creationId xmlns:p14="http://schemas.microsoft.com/office/powerpoint/2010/main" val="6308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2FC22-6670-41D3-A23F-67E7AFD8BA34}"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F1FA1-5F95-476E-BE48-29D63E3F0948}" type="slidenum">
              <a:rPr lang="en-US" smtClean="0"/>
              <a:t>‹#›</a:t>
            </a:fld>
            <a:endParaRPr lang="en-US"/>
          </a:p>
        </p:txBody>
      </p:sp>
    </p:spTree>
    <p:extLst>
      <p:ext uri="{BB962C8B-B14F-4D97-AF65-F5344CB8AC3E}">
        <p14:creationId xmlns:p14="http://schemas.microsoft.com/office/powerpoint/2010/main" val="51474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7277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Hello, my name is </a:t>
            </a:r>
            <a:r>
              <a:rPr lang="en-US" err="1">
                <a:cs typeface="Calibri"/>
              </a:rPr>
              <a:t>Lopa</a:t>
            </a:r>
            <a:r>
              <a:rPr lang="en-US">
                <a:cs typeface="Calibri"/>
              </a:rPr>
              <a:t> and I'm the product manager for </a:t>
            </a:r>
            <a:r>
              <a:rPr lang="en-US" err="1">
                <a:cs typeface="Calibri"/>
              </a:rPr>
              <a:t>Marketo</a:t>
            </a:r>
            <a:r>
              <a:rPr lang="en-US">
                <a:cs typeface="Calibri"/>
              </a:rPr>
              <a:t> Engage. I'm here to share an exciting update about the Program Library that's connected to your </a:t>
            </a:r>
            <a:r>
              <a:rPr lang="en-US" err="1">
                <a:cs typeface="Calibri"/>
              </a:rPr>
              <a:t>Marketo</a:t>
            </a:r>
            <a:r>
              <a:rPr lang="en-US">
                <a:cs typeface="Calibri"/>
              </a:rPr>
              <a:t> instance.  We've refreshed the program library to give you access to new and updated example starter programs to import into your instance. This includes responsive creative templates for email and landing pages, example starter programs with streamlined workflow covering common marketing tactics, and best practice operational programs </a:t>
            </a:r>
            <a:r>
              <a:rPr lang="en-US" sz="1200" kern="0">
                <a:solidFill>
                  <a:srgbClr val="000000"/>
                </a:solidFill>
                <a:latin typeface="Adobe Clean Light"/>
                <a:ea typeface="+mn-lt"/>
              </a:rPr>
              <a:t>covering lead scoring / data management, and deliverability topics. Each example program comes with detailed documentation &amp; guide on Experience League to help you get started with your marketing activities!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2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085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lvl="0" indent="0" algn="l" rtl="0">
              <a:lnSpc>
                <a:spcPct val="115000"/>
              </a:lnSpc>
              <a:spcBef>
                <a:spcPts val="0"/>
              </a:spcBef>
              <a:spcAft>
                <a:spcPts val="0"/>
              </a:spcAft>
              <a:buNone/>
            </a:pPr>
            <a:r>
              <a:rPr lang="en-US" b="1"/>
              <a:t>Intro: </a:t>
            </a:r>
            <a:r>
              <a:rPr lang="en-US"/>
              <a:t>Dynamic chat offers multiple ways to relate to your modern day B2B buyer </a:t>
            </a:r>
          </a:p>
          <a:p>
            <a:pPr marL="0" lvl="0" indent="0" algn="l" rtl="0">
              <a:lnSpc>
                <a:spcPct val="115000"/>
              </a:lnSpc>
              <a:spcBef>
                <a:spcPts val="0"/>
              </a:spcBef>
              <a:spcAft>
                <a:spcPts val="0"/>
              </a:spcAft>
              <a:buNone/>
            </a:pPr>
            <a:endParaRPr lang="en-US"/>
          </a:p>
          <a:p>
            <a:pPr marL="457200" lvl="0" indent="-317500" algn="l" rtl="0">
              <a:lnSpc>
                <a:spcPct val="115000"/>
              </a:lnSpc>
              <a:spcBef>
                <a:spcPts val="0"/>
              </a:spcBef>
              <a:spcAft>
                <a:spcPts val="0"/>
              </a:spcAft>
              <a:buClr>
                <a:schemeClr val="dk1"/>
              </a:buClr>
              <a:buSzPts val="1400"/>
              <a:buChar char="●"/>
            </a:pPr>
            <a:r>
              <a:rPr lang="en-US"/>
              <a:t>With Adobe Dynamic Chat you can…</a:t>
            </a:r>
          </a:p>
          <a:p>
            <a:pPr marL="914400" lvl="1" indent="-317500" algn="l" rtl="0">
              <a:lnSpc>
                <a:spcPct val="115000"/>
              </a:lnSpc>
              <a:spcBef>
                <a:spcPts val="0"/>
              </a:spcBef>
              <a:spcAft>
                <a:spcPts val="0"/>
              </a:spcAft>
              <a:buClr>
                <a:schemeClr val="dk1"/>
              </a:buClr>
              <a:buSzPts val="1400"/>
              <a:buChar char="○"/>
            </a:pPr>
            <a:r>
              <a:rPr lang="en-US"/>
              <a:t>Use automated chat which is great for prompting topics, addressing FAQs, drive awareness for events and redirecting site traffic to low traffic pages. </a:t>
            </a:r>
          </a:p>
          <a:p>
            <a:pPr marL="914400" lvl="1" indent="-317500" algn="l" rtl="0">
              <a:lnSpc>
                <a:spcPct val="115000"/>
              </a:lnSpc>
              <a:spcBef>
                <a:spcPts val="0"/>
              </a:spcBef>
              <a:spcAft>
                <a:spcPts val="0"/>
              </a:spcAft>
              <a:buClr>
                <a:schemeClr val="dk1"/>
              </a:buClr>
              <a:buSzPts val="1400"/>
              <a:buChar char="○"/>
            </a:pPr>
            <a:r>
              <a:rPr lang="en-US"/>
              <a:t>Use conversational forms to speed of the follow up and sales meeting booking process, powered by marketo engage forms you can easily qualify and book meetings without a chat bot</a:t>
            </a:r>
          </a:p>
          <a:p>
            <a:pPr marL="914400" lvl="1" indent="-317500" algn="l" rtl="0">
              <a:lnSpc>
                <a:spcPct val="115000"/>
              </a:lnSpc>
              <a:spcBef>
                <a:spcPts val="0"/>
              </a:spcBef>
              <a:spcAft>
                <a:spcPts val="0"/>
              </a:spcAft>
              <a:buClr>
                <a:schemeClr val="dk1"/>
              </a:buClr>
              <a:buSzPts val="1400"/>
              <a:buChar char="○"/>
            </a:pPr>
            <a:r>
              <a:rPr lang="en-US"/>
              <a:t>Use Live chat which is great for BDR teams to chat directly with the buyer and address questions early on. This ensures you are always talking to hand raisers</a:t>
            </a:r>
          </a:p>
          <a:p>
            <a:pPr marL="914400" lvl="1" indent="-317500" algn="l" rtl="0">
              <a:lnSpc>
                <a:spcPct val="115000"/>
              </a:lnSpc>
              <a:spcBef>
                <a:spcPts val="0"/>
              </a:spcBef>
              <a:spcAft>
                <a:spcPts val="0"/>
              </a:spcAft>
              <a:buClr>
                <a:schemeClr val="dk1"/>
              </a:buClr>
              <a:buSzPts val="1400"/>
              <a:buChar char="○"/>
            </a:pPr>
            <a:r>
              <a:rPr lang="en-US"/>
              <a:t>And lastly use generative chat to maximize this “self-serve” experience and help built immediate trust with customers through a natural and very intelligent experience. </a:t>
            </a:r>
          </a:p>
          <a:p>
            <a:pPr marL="0" lvl="0" indent="0" algn="l" rtl="0">
              <a:lnSpc>
                <a:spcPct val="115000"/>
              </a:lnSpc>
              <a:spcBef>
                <a:spcPts val="0"/>
              </a:spcBef>
              <a:spcAft>
                <a:spcPts val="0"/>
              </a:spcAft>
              <a:buNone/>
            </a:pPr>
            <a:r>
              <a:rPr lang="en-US" b="1"/>
              <a:t>Transition: </a:t>
            </a:r>
            <a:r>
              <a:rPr lang="en-US" b="0"/>
              <a:t>All at no additional cost and with easy setup, you can do a lot with chat on your website</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C25BA-2AEC-40DC-8A34-95E7F63AC104}" type="slidenum">
              <a:rPr kumimoji="0" lang="en-GB" sz="1200" b="0" i="0" u="none" strike="noStrike" kern="1200" cap="none" spc="0" normalizeH="0" baseline="0" noProof="0" smtClean="0">
                <a:ln>
                  <a:noFill/>
                </a:ln>
                <a:solidFill>
                  <a:prstClr val="black"/>
                </a:solidFill>
                <a:effectLst/>
                <a:uLnTx/>
                <a:uFillTx/>
                <a:latin typeface="Adobe Clean SemiLight" panose="020B0403020404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dobe Clean SemiLight" panose="020B0403020404020204" pitchFamily="34" charset="0"/>
              <a:ea typeface="+mn-ea"/>
              <a:cs typeface="Arial"/>
              <a:sym typeface="Arial"/>
            </a:endParaRPr>
          </a:p>
        </p:txBody>
      </p:sp>
    </p:spTree>
    <p:extLst>
      <p:ext uri="{BB962C8B-B14F-4D97-AF65-F5344CB8AC3E}">
        <p14:creationId xmlns:p14="http://schemas.microsoft.com/office/powerpoint/2010/main" val="265311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28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1682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16</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29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17</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92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18</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112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09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solidFill>
                <a:srgbClr val="FFFF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08848-4C9D-1345-B303-E3B41E457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53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4219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a:latin typeface="Calibri"/>
              <a:cs typeface="Calibri"/>
            </a:endParaRPr>
          </a:p>
        </p:txBody>
      </p:sp>
      <p:sp>
        <p:nvSpPr>
          <p:cNvPr id="4" name="Slide Number Placeholder 3"/>
          <p:cNvSpPr>
            <a:spLocks noGrp="1"/>
          </p:cNvSpPr>
          <p:nvPr>
            <p:ph type="sldNum" sz="quarter" idx="5"/>
          </p:nvPr>
        </p:nvSpPr>
        <p:spPr/>
        <p:txBody>
          <a:bodyPr/>
          <a:lstStyle/>
          <a:p>
            <a:fld id="{3EF2277D-4E65-471B-8FDC-312617F5EA89}" type="slidenum">
              <a:rPr lang="en-US" smtClean="0"/>
              <a:pPr/>
              <a:t>21</a:t>
            </a:fld>
            <a:endParaRPr lang="en-US"/>
          </a:p>
        </p:txBody>
      </p:sp>
    </p:spTree>
    <p:extLst>
      <p:ext uri="{BB962C8B-B14F-4D97-AF65-F5344CB8AC3E}">
        <p14:creationId xmlns:p14="http://schemas.microsoft.com/office/powerpoint/2010/main" val="110549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ABBBB-16D5-4A25-9801-8DA419612578}"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66642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6623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24</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444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2468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26</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07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8150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7277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5</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67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54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7</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55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8</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45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40417" rtl="0" eaLnBrk="1" fontAlgn="auto" latinLnBrk="0" hangingPunct="1">
              <a:lnSpc>
                <a:spcPct val="100000"/>
              </a:lnSpc>
              <a:spcBef>
                <a:spcPts val="0"/>
              </a:spcBef>
              <a:spcAft>
                <a:spcPts val="0"/>
              </a:spcAft>
              <a:buClrTx/>
              <a:buSzTx/>
              <a:buFontTx/>
              <a:buNone/>
              <a:tabLst/>
              <a:defRPr/>
            </a:pPr>
            <a:fld id="{3EF2277D-4E65-471B-8FDC-312617F5EA89}"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l" defTabSz="940417" rtl="0" eaLnBrk="1" fontAlgn="auto" latinLnBrk="0" hangingPunct="1">
                <a:lnSpc>
                  <a:spcPct val="100000"/>
                </a:lnSpc>
                <a:spcBef>
                  <a:spcPts val="0"/>
                </a:spcBef>
                <a:spcAft>
                  <a:spcPts val="0"/>
                </a:spcAft>
                <a:buClrTx/>
                <a:buSzTx/>
                <a:buFontTx/>
                <a:buNone/>
                <a:tabLst/>
                <a:defRPr/>
              </a:pPr>
              <a:t>9</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43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Section Divider [White-B]">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BCDD68E-6A21-4946-A44A-CB84F98FF145}"/>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794789" y="2796820"/>
            <a:ext cx="5909954" cy="1394267"/>
          </a:xfrm>
          <a:prstGeom prst="rect">
            <a:avLst/>
          </a:prstGeom>
        </p:spPr>
        <p:txBody>
          <a:bodyPr/>
          <a:lstStyle>
            <a:lvl1pPr marL="0" indent="0">
              <a:lnSpc>
                <a:spcPct val="75000"/>
              </a:lnSpc>
              <a:buNone/>
              <a:defRPr sz="3599" b="1" i="0" baseline="0">
                <a:solidFill>
                  <a:schemeClr val="accent6"/>
                </a:solidFill>
                <a:latin typeface="Adobe Clean ExtraBold" panose="020B0503020404020204" pitchFamily="34" charset="0"/>
              </a:defRPr>
            </a:lvl1pPr>
          </a:lstStyle>
          <a:p>
            <a:pPr lvl="0"/>
            <a:r>
              <a:rPr lang="en-US"/>
              <a:t>Click to edit section divider title</a:t>
            </a:r>
          </a:p>
        </p:txBody>
      </p:sp>
    </p:spTree>
    <p:extLst>
      <p:ext uri="{BB962C8B-B14F-4D97-AF65-F5344CB8AC3E}">
        <p14:creationId xmlns:p14="http://schemas.microsoft.com/office/powerpoint/2010/main" val="19963232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B9ADD37C-2727-4A40-9CE0-0724FC52E619}"/>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914400"/>
            <a:ext cx="8012231" cy="585216"/>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795544" y="1920240"/>
            <a:ext cx="8012231" cy="3858768"/>
          </a:xfrm>
        </p:spPr>
        <p:txBody>
          <a:bodyPr lIns="0" tIns="0" rIns="0" bIns="0"/>
          <a:lstStyle>
            <a:lvl1pPr>
              <a:defRPr>
                <a:latin typeface="+mn-lt"/>
              </a:defRPr>
            </a:lvl1pPr>
          </a:lstStyle>
          <a:p>
            <a:endParaRPr lang="en-US"/>
          </a:p>
        </p:txBody>
      </p:sp>
    </p:spTree>
    <p:extLst>
      <p:ext uri="{BB962C8B-B14F-4D97-AF65-F5344CB8AC3E}">
        <p14:creationId xmlns:p14="http://schemas.microsoft.com/office/powerpoint/2010/main" val="390178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Light Airy">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 tIns="45720" rIns="45720" bIns="45720"/>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1" y="1431924"/>
            <a:ext cx="11585496" cy="4593971"/>
          </a:xfrm>
        </p:spPr>
        <p:txBody>
          <a:bodyPr/>
          <a:lstStyle>
            <a:lvl1pPr>
              <a:spcBef>
                <a:spcPts val="1800"/>
              </a:spcBef>
              <a:defRPr>
                <a:latin typeface="+mn-lt"/>
              </a:defRPr>
            </a:lvl1pPr>
            <a:lvl2pPr>
              <a:spcBef>
                <a:spcPts val="1800"/>
              </a:spcBef>
              <a:defRPr>
                <a:latin typeface="+mn-lt"/>
              </a:defRPr>
            </a:lvl2pPr>
            <a:lvl3pPr>
              <a:spcBef>
                <a:spcPts val="1800"/>
              </a:spcBef>
              <a:defRPr>
                <a:latin typeface="+mn-lt"/>
              </a:defRPr>
            </a:lvl3pPr>
            <a:lvl4pPr>
              <a:spcBef>
                <a:spcPts val="1800"/>
              </a:spcBef>
              <a:defRPr>
                <a:latin typeface="+mn-lt"/>
              </a:defRPr>
            </a:lvl4pPr>
            <a:lvl5pPr>
              <a:spcBef>
                <a:spcPts val="1800"/>
              </a:spcBef>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4144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Dark Airy">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6C1404A5-D751-44E8-A1EF-86A7487035A6}"/>
              </a:ext>
            </a:extLst>
          </p:cNvPr>
          <p:cNvSpPr>
            <a:spLocks noChangeArrowheads="1"/>
          </p:cNvSpPr>
          <p:nvPr userDrawn="1"/>
        </p:nvSpPr>
        <p:spPr bwMode="auto">
          <a:xfrm>
            <a:off x="1" y="0"/>
            <a:ext cx="12192000" cy="6858000"/>
          </a:xfrm>
          <a:prstGeom prst="rect">
            <a:avLst/>
          </a:prstGeom>
          <a:solidFill>
            <a:srgbClr val="2C2C2C"/>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10" name="Rectangle 9">
            <a:extLst>
              <a:ext uri="{FF2B5EF4-FFF2-40B4-BE49-F238E27FC236}">
                <a16:creationId xmlns:a16="http://schemas.microsoft.com/office/drawing/2014/main" id="{D5E36082-D3B5-402C-ABA5-5DEE95E7A59D}"/>
              </a:ext>
            </a:extLst>
          </p:cNvPr>
          <p:cNvSpPr/>
          <p:nvPr userDrawn="1"/>
        </p:nvSpPr>
        <p:spPr>
          <a:xfrm>
            <a:off x="0" y="6446520"/>
            <a:ext cx="12195176"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49E00DCC-89B9-4A09-ADE9-3A28FF8E4E14}"/>
              </a:ext>
            </a:extLst>
          </p:cNvPr>
          <p:cNvPicPr>
            <a:picLocks noChangeAspect="1"/>
          </p:cNvPicPr>
          <p:nvPr userDrawn="1"/>
        </p:nvPicPr>
        <p:blipFill>
          <a:blip r:embed="rId2"/>
          <a:stretch>
            <a:fillRect/>
          </a:stretch>
        </p:blipFill>
        <p:spPr>
          <a:xfrm>
            <a:off x="402020" y="6578696"/>
            <a:ext cx="566226" cy="147131"/>
          </a:xfrm>
          <a:prstGeom prst="rect">
            <a:avLst/>
          </a:prstGeom>
        </p:spPr>
      </p:pic>
      <p:sp>
        <p:nvSpPr>
          <p:cNvPr id="12" name="Date Placeholder 3">
            <a:extLst>
              <a:ext uri="{FF2B5EF4-FFF2-40B4-BE49-F238E27FC236}">
                <a16:creationId xmlns:a16="http://schemas.microsoft.com/office/drawing/2014/main" id="{A88392BB-501D-4401-A873-9E3019BEC865}"/>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 2023 Adobe. All Rights Reserved. Adobe Confidential.</a:t>
            </a:r>
          </a:p>
        </p:txBody>
      </p:sp>
      <p:sp>
        <p:nvSpPr>
          <p:cNvPr id="2" name="Title 1"/>
          <p:cNvSpPr>
            <a:spLocks noGrp="1"/>
          </p:cNvSpPr>
          <p:nvPr>
            <p:ph type="title"/>
          </p:nvPr>
        </p:nvSpPr>
        <p:spPr/>
        <p:txBody>
          <a:bodyPr lIns="45720" tIns="45720" rIns="45720" bIns="45720"/>
          <a:lstStyle>
            <a:lvl1pPr>
              <a:defRPr>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01831" y="1435608"/>
            <a:ext cx="11588466" cy="4590288"/>
          </a:xfrm>
        </p:spPr>
        <p:txBody>
          <a:bodyPr/>
          <a:lstStyle>
            <a:lvl1pPr>
              <a:spcBef>
                <a:spcPts val="1800"/>
              </a:spcBef>
              <a:buClr>
                <a:schemeClr val="bg1"/>
              </a:buClr>
              <a:defRPr>
                <a:solidFill>
                  <a:schemeClr val="bg1"/>
                </a:solidFill>
                <a:latin typeface="+mn-lt"/>
              </a:defRPr>
            </a:lvl1pPr>
            <a:lvl2pPr>
              <a:spcBef>
                <a:spcPts val="1800"/>
              </a:spcBef>
              <a:buClr>
                <a:schemeClr val="bg1"/>
              </a:buClr>
              <a:defRPr>
                <a:solidFill>
                  <a:schemeClr val="bg1"/>
                </a:solidFill>
                <a:latin typeface="+mn-lt"/>
              </a:defRPr>
            </a:lvl2pPr>
            <a:lvl3pPr>
              <a:spcBef>
                <a:spcPts val="1800"/>
              </a:spcBef>
              <a:buClr>
                <a:schemeClr val="bg1"/>
              </a:buClr>
              <a:defRPr>
                <a:solidFill>
                  <a:schemeClr val="bg1"/>
                </a:solidFill>
                <a:latin typeface="+mn-lt"/>
              </a:defRPr>
            </a:lvl3pPr>
            <a:lvl4pPr>
              <a:spcBef>
                <a:spcPts val="1800"/>
              </a:spcBef>
              <a:buClr>
                <a:schemeClr val="bg1"/>
              </a:buClr>
              <a:defRPr>
                <a:solidFill>
                  <a:schemeClr val="bg1"/>
                </a:solidFill>
                <a:latin typeface="+mn-lt"/>
              </a:defRPr>
            </a:lvl4pPr>
            <a:lvl5pPr>
              <a:spcBef>
                <a:spcPts val="1800"/>
              </a:spcBef>
              <a:buClr>
                <a:schemeClr val="bg1"/>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61193" y="6565991"/>
            <a:ext cx="4325207" cy="181185"/>
          </a:xfrm>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281386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ay end slid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768E917F-4C4F-4D78-BB75-6B03BEB2D2D5}"/>
              </a:ext>
            </a:extLst>
          </p:cNvPr>
          <p:cNvPicPr>
            <a:picLocks noChangeAspect="1"/>
          </p:cNvPicPr>
          <p:nvPr userDrawn="1"/>
        </p:nvPicPr>
        <p:blipFill>
          <a:blip r:embed="rId2"/>
          <a:stretch>
            <a:fillRect/>
          </a:stretch>
        </p:blipFill>
        <p:spPr>
          <a:xfrm>
            <a:off x="1" y="893"/>
            <a:ext cx="12192000" cy="6856214"/>
          </a:xfrm>
          <a:prstGeom prst="rect">
            <a:avLst/>
          </a:prstGeom>
          <a:solidFill>
            <a:srgbClr val="EB1000"/>
          </a:solidFill>
        </p:spPr>
      </p:pic>
      <p:pic>
        <p:nvPicPr>
          <p:cNvPr id="8" name="Picture 7" descr="Logo&#10;&#10;Description automatically generated">
            <a:extLst>
              <a:ext uri="{FF2B5EF4-FFF2-40B4-BE49-F238E27FC236}">
                <a16:creationId xmlns:a16="http://schemas.microsoft.com/office/drawing/2014/main" id="{8480A603-EAD6-4EF0-83FC-9CEC50D99930}"/>
              </a:ext>
            </a:extLst>
          </p:cNvPr>
          <p:cNvPicPr>
            <a:picLocks noChangeAspect="1"/>
          </p:cNvPicPr>
          <p:nvPr userDrawn="1"/>
        </p:nvPicPr>
        <p:blipFill>
          <a:blip r:embed="rId3"/>
          <a:stretch>
            <a:fillRect/>
          </a:stretch>
        </p:blipFill>
        <p:spPr>
          <a:xfrm>
            <a:off x="5609161" y="2759988"/>
            <a:ext cx="973680" cy="1338024"/>
          </a:xfrm>
          <a:prstGeom prst="rect">
            <a:avLst/>
          </a:prstGeom>
        </p:spPr>
      </p:pic>
    </p:spTree>
    <p:extLst>
      <p:ext uri="{BB962C8B-B14F-4D97-AF65-F5344CB8AC3E}">
        <p14:creationId xmlns:p14="http://schemas.microsoft.com/office/powerpoint/2010/main" val="1689036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Gray end slid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768E917F-4C4F-4D78-BB75-6B03BEB2D2D5}"/>
              </a:ext>
            </a:extLst>
          </p:cNvPr>
          <p:cNvPicPr>
            <a:picLocks noChangeAspect="1"/>
          </p:cNvPicPr>
          <p:nvPr userDrawn="1"/>
        </p:nvPicPr>
        <p:blipFill>
          <a:blip r:embed="rId2"/>
          <a:stretch>
            <a:fillRect/>
          </a:stretch>
        </p:blipFill>
        <p:spPr>
          <a:xfrm>
            <a:off x="1" y="893"/>
            <a:ext cx="12192000" cy="6856214"/>
          </a:xfrm>
          <a:prstGeom prst="rect">
            <a:avLst/>
          </a:prstGeom>
          <a:solidFill>
            <a:srgbClr val="EB1000"/>
          </a:solidFill>
        </p:spPr>
      </p:pic>
    </p:spTree>
    <p:extLst>
      <p:ext uri="{BB962C8B-B14F-4D97-AF65-F5344CB8AC3E}">
        <p14:creationId xmlns:p14="http://schemas.microsoft.com/office/powerpoint/2010/main" val="1047958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6" y="312661"/>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9/1/2023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363" indent="-233363">
              <a:lnSpc>
                <a:spcPct val="100000"/>
              </a:lnSpc>
              <a:buFont typeface="Arial" panose="020B0604020202020204" pitchFamily="34" charset="0"/>
              <a:buChar char="•"/>
              <a:defRPr/>
            </a:lvl1pPr>
            <a:lvl2pPr marL="690563" indent="-233363">
              <a:lnSpc>
                <a:spcPct val="100000"/>
              </a:lnSpc>
              <a:buFont typeface="Arial" panose="020B0604020202020204" pitchFamily="34" charset="0"/>
              <a:buChar char="•"/>
              <a:defRPr/>
            </a:lvl2pPr>
            <a:lvl3pPr marL="1147763" indent="-233363">
              <a:lnSpc>
                <a:spcPct val="100000"/>
              </a:lnSpc>
              <a:buFont typeface="Arial" panose="020B0604020202020204" pitchFamily="34" charset="0"/>
              <a:buChar char="•"/>
              <a:defRPr/>
            </a:lvl3pPr>
            <a:lvl4pPr marL="1604963" indent="-233363">
              <a:lnSpc>
                <a:spcPct val="100000"/>
              </a:lnSpc>
              <a:buFont typeface="Arial" panose="020B0604020202020204" pitchFamily="34" charset="0"/>
              <a:buChar char="•"/>
              <a:defRPr/>
            </a:lvl4pPr>
            <a:lvl5pPr marL="2062163" indent="-23336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10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No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7" y="312663"/>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9/1/2023</a:t>
            </a:fld>
            <a:endParaRPr lang="en-US"/>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Tree>
    <p:extLst>
      <p:ext uri="{BB962C8B-B14F-4D97-AF65-F5344CB8AC3E}">
        <p14:creationId xmlns:p14="http://schemas.microsoft.com/office/powerpoint/2010/main" val="28896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3B76D3C-739A-4E89-910F-4DF747FC0FF6}"/>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chemeClr val="bg1"/>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chemeClr val="bg1"/>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10" name="Picture 9" descr="Logo&#10;&#10;Description automatically generated">
            <a:extLst>
              <a:ext uri="{FF2B5EF4-FFF2-40B4-BE49-F238E27FC236}">
                <a16:creationId xmlns:a16="http://schemas.microsoft.com/office/drawing/2014/main" id="{4C418BDD-50A7-49EE-BE38-1E2FA9491BA8}"/>
              </a:ext>
            </a:extLst>
          </p:cNvPr>
          <p:cNvPicPr>
            <a:picLocks noChangeAspect="1"/>
          </p:cNvPicPr>
          <p:nvPr userDrawn="1"/>
        </p:nvPicPr>
        <p:blipFill>
          <a:blip r:embed="rId3"/>
          <a:stretch>
            <a:fillRect/>
          </a:stretch>
        </p:blipFill>
        <p:spPr>
          <a:xfrm>
            <a:off x="872826" y="2900170"/>
            <a:ext cx="713573" cy="980588"/>
          </a:xfrm>
          <a:prstGeom prst="rect">
            <a:avLst/>
          </a:prstGeom>
        </p:spPr>
      </p:pic>
    </p:spTree>
    <p:extLst>
      <p:ext uri="{BB962C8B-B14F-4D97-AF65-F5344CB8AC3E}">
        <p14:creationId xmlns:p14="http://schemas.microsoft.com/office/powerpoint/2010/main" val="67321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 Experience Cloud">
    <p:bg>
      <p:bgPr>
        <a:solidFill>
          <a:srgbClr val="FA0F00"/>
        </a:soli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4126B04-948E-428F-880B-288C2B1BE036}"/>
              </a:ext>
            </a:extLst>
          </p:cNvPr>
          <p:cNvPicPr>
            <a:picLocks noChangeAspect="1"/>
          </p:cNvPicPr>
          <p:nvPr userDrawn="1"/>
        </p:nvPicPr>
        <p:blipFill>
          <a:blip r:embed="rId2"/>
          <a:stretch>
            <a:fillRect/>
          </a:stretch>
        </p:blipFill>
        <p:spPr>
          <a:xfrm>
            <a:off x="1" y="893"/>
            <a:ext cx="12192000" cy="6856214"/>
          </a:xfrm>
          <a:prstGeom prst="rect">
            <a:avLst/>
          </a:prstGeom>
          <a:solidFill>
            <a:srgbClr val="EB1000"/>
          </a:solidFill>
        </p:spPr>
      </p:pic>
      <p:sp>
        <p:nvSpPr>
          <p:cNvPr id="12" name="Title 1"/>
          <p:cNvSpPr>
            <a:spLocks noGrp="1"/>
          </p:cNvSpPr>
          <p:nvPr>
            <p:ph type="ctrTitle"/>
          </p:nvPr>
        </p:nvSpPr>
        <p:spPr>
          <a:xfrm>
            <a:off x="2204278" y="2798064"/>
            <a:ext cx="8522904"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pic>
        <p:nvPicPr>
          <p:cNvPr id="5" name="Picture 4" descr="Experience Cloud">
            <a:extLst>
              <a:ext uri="{FF2B5EF4-FFF2-40B4-BE49-F238E27FC236}">
                <a16:creationId xmlns:a16="http://schemas.microsoft.com/office/drawing/2014/main" id="{77327BFB-BC2F-4D5A-8708-81D88637E70F}"/>
              </a:ext>
            </a:extLst>
          </p:cNvPr>
          <p:cNvPicPr>
            <a:picLocks noChangeAspect="1"/>
          </p:cNvPicPr>
          <p:nvPr userDrawn="1"/>
        </p:nvPicPr>
        <p:blipFill>
          <a:blip r:embed="rId3"/>
          <a:stretch>
            <a:fillRect/>
          </a:stretch>
        </p:blipFill>
        <p:spPr>
          <a:xfrm>
            <a:off x="916774" y="2825115"/>
            <a:ext cx="616239" cy="554471"/>
          </a:xfrm>
          <a:prstGeom prst="rect">
            <a:avLst/>
          </a:prstGeom>
        </p:spPr>
      </p:pic>
    </p:spTree>
    <p:extLst>
      <p:ext uri="{BB962C8B-B14F-4D97-AF65-F5344CB8AC3E}">
        <p14:creationId xmlns:p14="http://schemas.microsoft.com/office/powerpoint/2010/main" val="2956672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6E4F79F1-D0B4-47D5-8949-FBE94111B975}"/>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Tree>
    <p:extLst>
      <p:ext uri="{BB962C8B-B14F-4D97-AF65-F5344CB8AC3E}">
        <p14:creationId xmlns:p14="http://schemas.microsoft.com/office/powerpoint/2010/main" val="3705638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Alt">
    <p:spTree>
      <p:nvGrpSpPr>
        <p:cNvPr id="1" name=""/>
        <p:cNvGrpSpPr/>
        <p:nvPr/>
      </p:nvGrpSpPr>
      <p:grpSpPr>
        <a:xfrm>
          <a:off x="0" y="0"/>
          <a:ext cx="0" cy="0"/>
          <a:chOff x="0" y="0"/>
          <a:chExt cx="0" cy="0"/>
        </a:xfrm>
      </p:grpSpPr>
      <p:pic>
        <p:nvPicPr>
          <p:cNvPr id="10" name="Picture 9" descr="A picture containing light&#10;&#10;Description automatically generated">
            <a:extLst>
              <a:ext uri="{FF2B5EF4-FFF2-40B4-BE49-F238E27FC236}">
                <a16:creationId xmlns:a16="http://schemas.microsoft.com/office/drawing/2014/main" id="{3A27C8B7-98BC-4CD6-B3CF-51328C33399A}"/>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Tree>
    <p:extLst>
      <p:ext uri="{BB962C8B-B14F-4D97-AF65-F5344CB8AC3E}">
        <p14:creationId xmlns:p14="http://schemas.microsoft.com/office/powerpoint/2010/main" val="18545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F3AC819-F530-40C9-A766-72AA783EB3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84841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Al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58EEE7F-0049-4097-A2ED-ECC4037507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42693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White - Bottom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 tIns="45720" rIns="45720" bIns="45720"/>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lIns="45720" tIns="45720" rIns="45720" bIns="4572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92619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ck - Bottom Graphic">
    <p:spTree>
      <p:nvGrpSpPr>
        <p:cNvPr id="1" name=""/>
        <p:cNvGrpSpPr/>
        <p:nvPr/>
      </p:nvGrpSpPr>
      <p:grpSpPr>
        <a:xfrm>
          <a:off x="0" y="0"/>
          <a:ext cx="0" cy="0"/>
          <a:chOff x="0" y="0"/>
          <a:chExt cx="0" cy="0"/>
        </a:xfrm>
      </p:grpSpPr>
      <p:sp>
        <p:nvSpPr>
          <p:cNvPr id="11" name="Rectangle 5"/>
          <p:cNvSpPr>
            <a:spLocks noChangeArrowheads="1"/>
          </p:cNvSpPr>
          <p:nvPr userDrawn="1"/>
        </p:nvSpPr>
        <p:spPr bwMode="auto">
          <a:xfrm>
            <a:off x="1" y="0"/>
            <a:ext cx="12192000" cy="6858000"/>
          </a:xfrm>
          <a:prstGeom prst="rect">
            <a:avLst/>
          </a:prstGeom>
          <a:solidFill>
            <a:srgbClr val="2C2C2C"/>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12" name="Rectangle 11">
            <a:extLst>
              <a:ext uri="{FF2B5EF4-FFF2-40B4-BE49-F238E27FC236}">
                <a16:creationId xmlns:a16="http://schemas.microsoft.com/office/drawing/2014/main" id="{9091EAC9-E1FB-47C8-99DA-33D1276A588E}"/>
              </a:ext>
            </a:extLst>
          </p:cNvPr>
          <p:cNvSpPr/>
          <p:nvPr userDrawn="1"/>
        </p:nvSpPr>
        <p:spPr>
          <a:xfrm>
            <a:off x="0" y="6446520"/>
            <a:ext cx="12195176"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dobe">
            <a:extLst>
              <a:ext uri="{FF2B5EF4-FFF2-40B4-BE49-F238E27FC236}">
                <a16:creationId xmlns:a16="http://schemas.microsoft.com/office/drawing/2014/main" id="{9141CC4C-7C4C-4702-B363-52863C701045}"/>
              </a:ext>
            </a:extLst>
          </p:cNvPr>
          <p:cNvPicPr>
            <a:picLocks noChangeAspect="1"/>
          </p:cNvPicPr>
          <p:nvPr userDrawn="1"/>
        </p:nvPicPr>
        <p:blipFill>
          <a:blip r:embed="rId2"/>
          <a:stretch>
            <a:fillRect/>
          </a:stretch>
        </p:blipFill>
        <p:spPr>
          <a:xfrm>
            <a:off x="402020" y="6578696"/>
            <a:ext cx="566226" cy="147131"/>
          </a:xfrm>
          <a:prstGeom prst="rect">
            <a:avLst/>
          </a:prstGeom>
        </p:spPr>
      </p:pic>
      <p:sp>
        <p:nvSpPr>
          <p:cNvPr id="14" name="Date Placeholder 3">
            <a:extLst>
              <a:ext uri="{FF2B5EF4-FFF2-40B4-BE49-F238E27FC236}">
                <a16:creationId xmlns:a16="http://schemas.microsoft.com/office/drawing/2014/main" id="{389DDB37-32C2-46C5-BB3D-0706817D5849}"/>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 2023 Adobe. All Rights Reserved. Adobe Confidential.</a:t>
            </a:r>
          </a:p>
        </p:txBody>
      </p:sp>
      <p:sp>
        <p:nvSpPr>
          <p:cNvPr id="2" name="Title 1"/>
          <p:cNvSpPr>
            <a:spLocks noGrp="1"/>
          </p:cNvSpPr>
          <p:nvPr>
            <p:ph type="title"/>
          </p:nvPr>
        </p:nvSpPr>
        <p:spPr/>
        <p:txBody>
          <a:bodyPr lIns="45720" tIns="45720" rIns="45720" bIns="45720"/>
          <a:lstStyle>
            <a:lvl1pPr>
              <a:defRPr>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04801" y="1192212"/>
            <a:ext cx="11582400" cy="5248276"/>
          </a:xfrm>
        </p:spPr>
        <p:txBody>
          <a:bodyPr lIns="45720" tIns="45720" rIns="45720" bIns="45720">
            <a:noAutofit/>
          </a:bodyPr>
          <a:lstStyle>
            <a:lvl1pPr>
              <a:buClr>
                <a:schemeClr val="bg1"/>
              </a:buClr>
              <a:defRPr>
                <a:solidFill>
                  <a:schemeClr val="bg1"/>
                </a:solidFill>
                <a:latin typeface="+mn-lt"/>
              </a:defRPr>
            </a:lvl1pPr>
            <a:lvl2pPr>
              <a:buClr>
                <a:schemeClr val="bg1"/>
              </a:buClr>
              <a:defRPr>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3B3C625-D009-4CBF-8206-AF0AFEECD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6CFA1-5786-4E33-8FBD-41717C94D1D6}"/>
              </a:ext>
            </a:extLst>
          </p:cNvPr>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05886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5" name="Footer Placeholder 4"/>
          <p:cNvSpPr>
            <a:spLocks noGrp="1"/>
          </p:cNvSpPr>
          <p:nvPr>
            <p:ph type="ftr" sz="quarter" idx="3"/>
          </p:nvPr>
        </p:nvSpPr>
        <p:spPr>
          <a:xfrm>
            <a:off x="1161193" y="6565991"/>
            <a:ext cx="4325207" cy="181185"/>
          </a:xfrm>
          <a:prstGeom prst="rect">
            <a:avLst/>
          </a:prstGeom>
        </p:spPr>
        <p:txBody>
          <a:bodyPr vert="horz" lIns="0" tIns="54414" rIns="108829" bIns="54414" rtlCol="0" anchor="ctr"/>
          <a:lstStyle>
            <a:lvl1pPr algn="l">
              <a:defRPr sz="800">
                <a:solidFill>
                  <a:srgbClr val="808080"/>
                </a:solidFill>
              </a:defRPr>
            </a:lvl1pPr>
          </a:lstStyle>
          <a:p>
            <a:endParaRPr lang="en-US"/>
          </a:p>
        </p:txBody>
      </p:sp>
      <p:sp>
        <p:nvSpPr>
          <p:cNvPr id="6" name="Slide Number Placeholder 5"/>
          <p:cNvSpPr>
            <a:spLocks noGrp="1"/>
          </p:cNvSpPr>
          <p:nvPr>
            <p:ph type="sldNum" sz="quarter" idx="4"/>
          </p:nvPr>
        </p:nvSpPr>
        <p:spPr>
          <a:xfrm>
            <a:off x="5813393" y="6572445"/>
            <a:ext cx="565215" cy="168274"/>
          </a:xfrm>
          <a:prstGeom prst="rect">
            <a:avLst/>
          </a:prstGeom>
        </p:spPr>
        <p:txBody>
          <a:bodyPr vert="horz" lIns="108829" tIns="54414" rIns="108829" bIns="54414" rtlCol="0" anchor="ctr"/>
          <a:lstStyle>
            <a:lvl1pPr algn="r">
              <a:defRPr sz="800">
                <a:solidFill>
                  <a:srgbClr val="808080"/>
                </a:solidFill>
              </a:defRPr>
            </a:lvl1pPr>
          </a:lstStyle>
          <a:p>
            <a:pPr algn="ctr"/>
            <a:fld id="{90156F56-D5AE-4C6F-B826-C69D1BC521BB}" type="slidenum">
              <a:rPr lang="en-US" smtClean="0"/>
              <a:pPr algn="ctr"/>
              <a:t>‹#›</a:t>
            </a:fld>
            <a:endParaRPr lang="en-US"/>
          </a:p>
        </p:txBody>
      </p:sp>
      <p:sp>
        <p:nvSpPr>
          <p:cNvPr id="2" name="Title Placeholder 1"/>
          <p:cNvSpPr>
            <a:spLocks noGrp="1"/>
          </p:cNvSpPr>
          <p:nvPr>
            <p:ph type="title"/>
          </p:nvPr>
        </p:nvSpPr>
        <p:spPr>
          <a:xfrm>
            <a:off x="304801" y="287507"/>
            <a:ext cx="11582400" cy="674518"/>
          </a:xfrm>
          <a:prstGeom prst="rect">
            <a:avLst/>
          </a:prstGeom>
        </p:spPr>
        <p:txBody>
          <a:bodyPr vert="horz" lIns="45720" tIns="45720" rIns="45720" bIns="45720" rtlCol="0" anchor="ctr">
            <a:noAutofit/>
          </a:bodyPr>
          <a:lstStyle/>
          <a:p>
            <a:r>
              <a:rPr lang="en-US"/>
              <a:t>Click to edit Master title style</a:t>
            </a:r>
          </a:p>
        </p:txBody>
      </p:sp>
      <p:sp>
        <p:nvSpPr>
          <p:cNvPr id="3" name="Text Placeholder 2"/>
          <p:cNvSpPr>
            <a:spLocks noGrp="1"/>
          </p:cNvSpPr>
          <p:nvPr>
            <p:ph type="body" idx="1"/>
          </p:nvPr>
        </p:nvSpPr>
        <p:spPr>
          <a:xfrm>
            <a:off x="304801" y="1192212"/>
            <a:ext cx="11582400" cy="50292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B6B79020-5584-4269-94C4-D19498B57D19}"/>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Adobe Clean" panose="020B0503020404020204" pitchFamily="34" charset="0"/>
              </a:rPr>
              <a:t>© 2023 Adobe. All Rights Reserved. Adobe Confidential.</a:t>
            </a:r>
          </a:p>
        </p:txBody>
      </p:sp>
      <p:sp>
        <p:nvSpPr>
          <p:cNvPr id="188" name="TextBox 187">
            <a:extLst>
              <a:ext uri="{FF2B5EF4-FFF2-40B4-BE49-F238E27FC236}">
                <a16:creationId xmlns:a16="http://schemas.microsoft.com/office/drawing/2014/main" id="{1A64515C-328B-4551-BE77-F064F3709106}"/>
              </a:ext>
            </a:extLst>
          </p:cNvPr>
          <p:cNvSpPr txBox="1"/>
          <p:nvPr userDrawn="1"/>
        </p:nvSpPr>
        <p:spPr>
          <a:xfrm>
            <a:off x="2967019" y="-552841"/>
            <a:ext cx="163550"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189" name="TextBox 188">
            <a:extLst>
              <a:ext uri="{FF2B5EF4-FFF2-40B4-BE49-F238E27FC236}">
                <a16:creationId xmlns:a16="http://schemas.microsoft.com/office/drawing/2014/main" id="{EF79B6FC-246B-452A-B1E0-51F12110C936}"/>
              </a:ext>
            </a:extLst>
          </p:cNvPr>
          <p:cNvSpPr txBox="1"/>
          <p:nvPr userDrawn="1"/>
        </p:nvSpPr>
        <p:spPr>
          <a:xfrm>
            <a:off x="6009137" y="-552841"/>
            <a:ext cx="182790"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90" name="TextBox 189">
            <a:extLst>
              <a:ext uri="{FF2B5EF4-FFF2-40B4-BE49-F238E27FC236}">
                <a16:creationId xmlns:a16="http://schemas.microsoft.com/office/drawing/2014/main" id="{C3360E26-7522-4BFD-BC60-2D055A888CA5}"/>
              </a:ext>
            </a:extLst>
          </p:cNvPr>
          <p:cNvSpPr txBox="1"/>
          <p:nvPr userDrawn="1"/>
        </p:nvSpPr>
        <p:spPr>
          <a:xfrm>
            <a:off x="9047639" y="-552841"/>
            <a:ext cx="184394"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sp>
        <p:nvSpPr>
          <p:cNvPr id="191" name="TextBox 190">
            <a:extLst>
              <a:ext uri="{FF2B5EF4-FFF2-40B4-BE49-F238E27FC236}">
                <a16:creationId xmlns:a16="http://schemas.microsoft.com/office/drawing/2014/main" id="{1B2B674F-BED9-47C2-A3B4-2B770DCABFF2}"/>
              </a:ext>
            </a:extLst>
          </p:cNvPr>
          <p:cNvSpPr txBox="1"/>
          <p:nvPr userDrawn="1"/>
        </p:nvSpPr>
        <p:spPr>
          <a:xfrm>
            <a:off x="-497530" y="3737819"/>
            <a:ext cx="157135"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1/2</a:t>
            </a:r>
          </a:p>
        </p:txBody>
      </p:sp>
      <p:cxnSp>
        <p:nvCxnSpPr>
          <p:cNvPr id="192" name="Straight Connector 191">
            <a:extLst>
              <a:ext uri="{FF2B5EF4-FFF2-40B4-BE49-F238E27FC236}">
                <a16:creationId xmlns:a16="http://schemas.microsoft.com/office/drawing/2014/main" id="{0EBAA9C1-8D93-4BFD-BAA1-A41029DEBD60}"/>
              </a:ext>
            </a:extLst>
          </p:cNvPr>
          <p:cNvCxnSpPr>
            <a:cxnSpLocks/>
          </p:cNvCxnSpPr>
          <p:nvPr userDrawn="1"/>
        </p:nvCxnSpPr>
        <p:spPr>
          <a:xfrm>
            <a:off x="8128001"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0184435-8E60-45C1-AE29-17BBEFEA5932}"/>
              </a:ext>
            </a:extLst>
          </p:cNvPr>
          <p:cNvCxnSpPr>
            <a:cxnSpLocks/>
          </p:cNvCxnSpPr>
          <p:nvPr userDrawn="1"/>
        </p:nvCxnSpPr>
        <p:spPr>
          <a:xfrm>
            <a:off x="4067338"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14B0A09D-3CAA-4F1B-82CE-AF3F795BA52C}"/>
              </a:ext>
            </a:extLst>
          </p:cNvPr>
          <p:cNvSpPr txBox="1"/>
          <p:nvPr userDrawn="1"/>
        </p:nvSpPr>
        <p:spPr>
          <a:xfrm>
            <a:off x="8040955" y="-552841"/>
            <a:ext cx="177980"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95" name="TextBox 194">
            <a:extLst>
              <a:ext uri="{FF2B5EF4-FFF2-40B4-BE49-F238E27FC236}">
                <a16:creationId xmlns:a16="http://schemas.microsoft.com/office/drawing/2014/main" id="{B71B097D-1675-4E32-8EFB-5A531BBB9EDC}"/>
              </a:ext>
            </a:extLst>
          </p:cNvPr>
          <p:cNvSpPr txBox="1"/>
          <p:nvPr userDrawn="1"/>
        </p:nvSpPr>
        <p:spPr>
          <a:xfrm>
            <a:off x="3996171" y="-552841"/>
            <a:ext cx="158739"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96" name="Straight Connector 195">
            <a:extLst>
              <a:ext uri="{FF2B5EF4-FFF2-40B4-BE49-F238E27FC236}">
                <a16:creationId xmlns:a16="http://schemas.microsoft.com/office/drawing/2014/main" id="{AE27F856-DAE5-494B-98BB-220F649A3807}"/>
              </a:ext>
            </a:extLst>
          </p:cNvPr>
          <p:cNvCxnSpPr>
            <a:cxnSpLocks/>
          </p:cNvCxnSpPr>
          <p:nvPr userDrawn="1"/>
        </p:nvCxnSpPr>
        <p:spPr>
          <a:xfrm>
            <a:off x="3048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F5478E3-B63F-47B4-AF8A-14C4CACBCD3F}"/>
              </a:ext>
            </a:extLst>
          </p:cNvPr>
          <p:cNvCxnSpPr>
            <a:cxnSpLocks/>
          </p:cNvCxnSpPr>
          <p:nvPr userDrawn="1"/>
        </p:nvCxnSpPr>
        <p:spPr>
          <a:xfrm>
            <a:off x="6095999"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A175582-2488-4D5A-8D03-8CD73C93E6D1}"/>
              </a:ext>
            </a:extLst>
          </p:cNvPr>
          <p:cNvCxnSpPr>
            <a:cxnSpLocks/>
          </p:cNvCxnSpPr>
          <p:nvPr userDrawn="1"/>
        </p:nvCxnSpPr>
        <p:spPr>
          <a:xfrm>
            <a:off x="9143999"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1188983-BAB0-4F17-96EA-41E6B55B3D1E}"/>
              </a:ext>
            </a:extLst>
          </p:cNvPr>
          <p:cNvCxnSpPr>
            <a:cxnSpLocks/>
          </p:cNvCxnSpPr>
          <p:nvPr userDrawn="1"/>
        </p:nvCxnSpPr>
        <p:spPr>
          <a:xfrm>
            <a:off x="-316810" y="3814763"/>
            <a:ext cx="229447"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ABAE5D75-3212-432F-AAC6-B51030C68AFD}"/>
              </a:ext>
            </a:extLst>
          </p:cNvPr>
          <p:cNvSpPr txBox="1"/>
          <p:nvPr userDrawn="1"/>
        </p:nvSpPr>
        <p:spPr>
          <a:xfrm>
            <a:off x="135925" y="-549443"/>
            <a:ext cx="2321425" cy="461665"/>
          </a:xfrm>
          <a:prstGeom prst="rect">
            <a:avLst/>
          </a:prstGeom>
          <a:noFill/>
        </p:spPr>
        <p:txBody>
          <a:bodyPr wrap="square"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217" name="Rectangle 216">
            <a:extLst>
              <a:ext uri="{FF2B5EF4-FFF2-40B4-BE49-F238E27FC236}">
                <a16:creationId xmlns:a16="http://schemas.microsoft.com/office/drawing/2014/main" id="{50C956DE-1845-43C5-9CFF-1FA78D6952A7}"/>
              </a:ext>
            </a:extLst>
          </p:cNvPr>
          <p:cNvSpPr/>
          <p:nvPr userDrawn="1"/>
        </p:nvSpPr>
        <p:spPr>
          <a:xfrm>
            <a:off x="12338675" y="1589"/>
            <a:ext cx="68559" cy="1192212"/>
          </a:xfrm>
          <a:prstGeom prst="rect">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8" name="Rectangle 217">
            <a:extLst>
              <a:ext uri="{FF2B5EF4-FFF2-40B4-BE49-F238E27FC236}">
                <a16:creationId xmlns:a16="http://schemas.microsoft.com/office/drawing/2014/main" id="{DDBF8FF7-0774-4571-8763-A0D624934807}"/>
              </a:ext>
            </a:extLst>
          </p:cNvPr>
          <p:cNvSpPr/>
          <p:nvPr userDrawn="1"/>
        </p:nvSpPr>
        <p:spPr>
          <a:xfrm>
            <a:off x="12338675" y="6440488"/>
            <a:ext cx="68559" cy="417512"/>
          </a:xfrm>
          <a:prstGeom prst="rect">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9" name="Rectangle 218">
            <a:extLst>
              <a:ext uri="{FF2B5EF4-FFF2-40B4-BE49-F238E27FC236}">
                <a16:creationId xmlns:a16="http://schemas.microsoft.com/office/drawing/2014/main" id="{3EE9D02B-518C-42CD-956B-2AEF6B675D51}"/>
              </a:ext>
            </a:extLst>
          </p:cNvPr>
          <p:cNvSpPr/>
          <p:nvPr userDrawn="1"/>
        </p:nvSpPr>
        <p:spPr>
          <a:xfrm>
            <a:off x="12338675" y="1193800"/>
            <a:ext cx="68559" cy="5248277"/>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20" name="TextBox 219">
            <a:extLst>
              <a:ext uri="{FF2B5EF4-FFF2-40B4-BE49-F238E27FC236}">
                <a16:creationId xmlns:a16="http://schemas.microsoft.com/office/drawing/2014/main" id="{5839C14C-9C01-41FD-BDDF-AF38E4DC7A10}"/>
              </a:ext>
            </a:extLst>
          </p:cNvPr>
          <p:cNvSpPr txBox="1"/>
          <p:nvPr userDrawn="1"/>
        </p:nvSpPr>
        <p:spPr>
          <a:xfrm>
            <a:off x="12492605" y="443808"/>
            <a:ext cx="246926"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Title</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sp>
        <p:nvSpPr>
          <p:cNvPr id="221" name="TextBox 220">
            <a:extLst>
              <a:ext uri="{FF2B5EF4-FFF2-40B4-BE49-F238E27FC236}">
                <a16:creationId xmlns:a16="http://schemas.microsoft.com/office/drawing/2014/main" id="{6CED726A-1B6E-44CD-BC0B-C4CA9B7A05E6}"/>
              </a:ext>
            </a:extLst>
          </p:cNvPr>
          <p:cNvSpPr txBox="1"/>
          <p:nvPr userDrawn="1"/>
        </p:nvSpPr>
        <p:spPr>
          <a:xfrm>
            <a:off x="12492605" y="6495357"/>
            <a:ext cx="360770"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Footer</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sp>
        <p:nvSpPr>
          <p:cNvPr id="222" name="TextBox 221">
            <a:extLst>
              <a:ext uri="{FF2B5EF4-FFF2-40B4-BE49-F238E27FC236}">
                <a16:creationId xmlns:a16="http://schemas.microsoft.com/office/drawing/2014/main" id="{CB4FB7FD-CED9-4283-BE20-5FFDBC6FB769}"/>
              </a:ext>
            </a:extLst>
          </p:cNvPr>
          <p:cNvSpPr txBox="1"/>
          <p:nvPr userDrawn="1"/>
        </p:nvSpPr>
        <p:spPr>
          <a:xfrm>
            <a:off x="12492606" y="3629868"/>
            <a:ext cx="436131"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Content</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cxnSp>
        <p:nvCxnSpPr>
          <p:cNvPr id="22" name="Straight Connector 21">
            <a:extLst>
              <a:ext uri="{FF2B5EF4-FFF2-40B4-BE49-F238E27FC236}">
                <a16:creationId xmlns:a16="http://schemas.microsoft.com/office/drawing/2014/main" id="{B6B1C10B-69AA-477E-94FC-A37243E08CFD}"/>
              </a:ext>
            </a:extLst>
          </p:cNvPr>
          <p:cNvCxnSpPr>
            <a:cxnSpLocks/>
          </p:cNvCxnSpPr>
          <p:nvPr userDrawn="1"/>
        </p:nvCxnSpPr>
        <p:spPr>
          <a:xfrm>
            <a:off x="12338675" y="6440488"/>
            <a:ext cx="6855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DE5B1274-C41D-4AF0-9BA6-C18714F9F8B1}"/>
              </a:ext>
            </a:extLst>
          </p:cNvPr>
          <p:cNvCxnSpPr>
            <a:cxnSpLocks/>
          </p:cNvCxnSpPr>
          <p:nvPr userDrawn="1"/>
        </p:nvCxnSpPr>
        <p:spPr>
          <a:xfrm>
            <a:off x="12338675" y="1193799"/>
            <a:ext cx="6855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2E2F7AF6-B706-4153-AF2C-F3C2817BCF8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93313" y="6578476"/>
            <a:ext cx="567076" cy="147351"/>
          </a:xfrm>
          <a:prstGeom prst="rect">
            <a:avLst/>
          </a:prstGeom>
        </p:spPr>
      </p:pic>
    </p:spTree>
    <p:extLst>
      <p:ext uri="{BB962C8B-B14F-4D97-AF65-F5344CB8AC3E}">
        <p14:creationId xmlns:p14="http://schemas.microsoft.com/office/powerpoint/2010/main" val="4037470082"/>
      </p:ext>
    </p:extLst>
  </p:cSld>
  <p:clrMap bg1="lt1" tx1="dk1" bg2="lt2" tx2="dk2" accent1="accent1" accent2="accent2" accent3="accent3" accent4="accent4" accent5="accent5" accent6="accent6" hlink="hlink" folHlink="folHlink"/>
  <p:sldLayoutIdLst>
    <p:sldLayoutId id="2147484442"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3" r:id="rId15"/>
    <p:sldLayoutId id="2147484444" r:id="rId16"/>
  </p:sldLayoutIdLst>
  <p:hf sldNum="0" hdr="0" ftr="0" dt="0"/>
  <p:txStyles>
    <p:titleStyle>
      <a:lvl1pPr algn="l" defTabSz="1088291" rtl="0" eaLnBrk="1" latinLnBrk="0" hangingPunct="1">
        <a:spcBef>
          <a:spcPct val="0"/>
        </a:spcBef>
        <a:buNone/>
        <a:defRPr sz="2800" b="0" i="0" u="none" kern="1200">
          <a:solidFill>
            <a:srgbClr val="EB1000"/>
          </a:solidFill>
          <a:latin typeface="+mj-lt"/>
          <a:ea typeface="+mj-ea"/>
          <a:cs typeface="+mj-cs"/>
        </a:defRPr>
      </a:lvl1pPr>
    </p:titleStyle>
    <p:bodyStyle>
      <a:lvl1pPr marL="274638" indent="-265113" algn="l" defTabSz="1088291" rtl="0" eaLnBrk="1" latinLnBrk="0" hangingPunct="1">
        <a:spcBef>
          <a:spcPts val="714"/>
        </a:spcBef>
        <a:buClr>
          <a:schemeClr val="tx1"/>
        </a:buClr>
        <a:buSzPct val="70000"/>
        <a:buFont typeface="Wingdings" pitchFamily="2" charset="2"/>
        <a:buChar char="§"/>
        <a:defRPr sz="2200" kern="1200">
          <a:solidFill>
            <a:schemeClr val="tx1"/>
          </a:solidFill>
          <a:latin typeface="+mn-lt"/>
          <a:ea typeface="+mn-ea"/>
          <a:cs typeface="+mn-cs"/>
        </a:defRPr>
      </a:lvl1pPr>
      <a:lvl2pPr marL="551703" indent="-275852" algn="l" defTabSz="1088291" rtl="0" eaLnBrk="1" latinLnBrk="0" hangingPunct="1">
        <a:spcBef>
          <a:spcPts val="714"/>
        </a:spcBef>
        <a:buClr>
          <a:schemeClr val="tx1"/>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tx1"/>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tx1"/>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tx1"/>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5ACBF0"/>
          </p15:clr>
        </p15:guide>
        <p15:guide id="2" pos="4032">
          <p15:clr>
            <a:srgbClr val="FDE53C"/>
          </p15:clr>
        </p15:guide>
        <p15:guide id="3" pos="3651">
          <p15:clr>
            <a:srgbClr val="FDE53C"/>
          </p15:clr>
        </p15:guide>
        <p15:guide id="4" pos="5758">
          <p15:clr>
            <a:srgbClr val="5ACBF0"/>
          </p15:clr>
        </p15:guide>
        <p15:guide id="5" pos="7488">
          <p15:clr>
            <a:srgbClr val="A4A3A4"/>
          </p15:clr>
        </p15:guide>
        <p15:guide id="6" pos="1919">
          <p15:clr>
            <a:srgbClr val="5ACBF0"/>
          </p15:clr>
        </p15:guide>
        <p15:guide id="7" pos="191">
          <p15:clr>
            <a:srgbClr val="A4A3A4"/>
          </p15:clr>
        </p15:guide>
        <p15:guide id="8" orient="horz" pos="2405">
          <p15:clr>
            <a:srgbClr val="5ACBF0"/>
          </p15:clr>
        </p15:guide>
        <p15:guide id="11" orient="horz" pos="751">
          <p15:clr>
            <a:srgbClr val="F26B43"/>
          </p15:clr>
        </p15:guide>
        <p15:guide id="14" orient="horz" pos="4057">
          <p15:clr>
            <a:srgbClr val="F26B43"/>
          </p15:clr>
        </p15:guide>
        <p15:guide id="15" orient="horz" pos="3924">
          <p15:clr>
            <a:srgbClr val="A4A3A4"/>
          </p15:clr>
        </p15:guide>
        <p15:guide id="17" pos="2560">
          <p15:clr>
            <a:srgbClr val="C35EA4"/>
          </p15:clr>
        </p15:guide>
        <p15:guide id="18" pos="5120">
          <p15:clr>
            <a:srgbClr val="C35EA4"/>
          </p15:clr>
        </p15:guide>
        <p15:guide id="19" pos="1728">
          <p15:clr>
            <a:srgbClr val="FDE53C"/>
          </p15:clr>
        </p15:guide>
        <p15:guide id="20" pos="2106">
          <p15:clr>
            <a:srgbClr val="FDE53C"/>
          </p15:clr>
        </p15:guide>
        <p15:guide id="21" pos="2369">
          <p15:clr>
            <a:srgbClr val="9FCC3B"/>
          </p15:clr>
        </p15:guide>
        <p15:guide id="22" pos="2749">
          <p15:clr>
            <a:srgbClr val="9FCC3B"/>
          </p15:clr>
        </p15:guide>
        <p15:guide id="23" pos="4925">
          <p15:clr>
            <a:srgbClr val="9FCC3B"/>
          </p15:clr>
        </p15:guide>
        <p15:guide id="24" pos="5309">
          <p15:clr>
            <a:srgbClr val="9FCC3B"/>
          </p15:clr>
        </p15:guide>
        <p15:guide id="25" pos="5565">
          <p15:clr>
            <a:srgbClr val="FDE53C"/>
          </p15:clr>
        </p15:guide>
        <p15:guide id="26" pos="5947">
          <p15:clr>
            <a:srgbClr val="FDE53C"/>
          </p15:clr>
        </p15:guide>
        <p15:guide id="27" orient="horz" pos="2594">
          <p15:clr>
            <a:srgbClr val="FDE53C"/>
          </p15:clr>
        </p15:guide>
        <p15:guide id="28" orient="horz" pos="2208">
          <p15:clr>
            <a:srgbClr val="FDE53C"/>
          </p15:clr>
        </p15:guide>
        <p15:guide id="35" orient="horz" pos="1053">
          <p15:clr>
            <a:srgbClr val="FDE53C"/>
          </p15:clr>
        </p15:guide>
        <p15:guide id="36" orient="horz" pos="894">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5.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image" Target="../media/image72.svg"/><Relationship Id="rId9" Type="http://schemas.openxmlformats.org/officeDocument/2006/relationships/image" Target="../media/image77.em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2" name="Title 1">
            <a:extLst>
              <a:ext uri="{FF2B5EF4-FFF2-40B4-BE49-F238E27FC236}">
                <a16:creationId xmlns:a16="http://schemas.microsoft.com/office/drawing/2014/main" id="{93C82347-5AD7-EE4E-94AB-6152BC7363FB}"/>
              </a:ext>
            </a:extLst>
          </p:cNvPr>
          <p:cNvSpPr>
            <a:spLocks noGrp="1"/>
          </p:cNvSpPr>
          <p:nvPr>
            <p:ph type="ctrTitle"/>
          </p:nvPr>
        </p:nvSpPr>
        <p:spPr>
          <a:xfrm>
            <a:off x="2204278" y="2798064"/>
            <a:ext cx="7420013" cy="1216152"/>
          </a:xfrm>
        </p:spPr>
        <p:txBody>
          <a:bodyPr/>
          <a:lstStyle/>
          <a:p>
            <a:pPr>
              <a:lnSpc>
                <a:spcPts val="3100"/>
              </a:lnSpc>
            </a:pPr>
            <a:r>
              <a:rPr lang="en-US" sz="3200" dirty="0">
                <a:latin typeface="Adobe Clean ExtraBold"/>
              </a:rPr>
              <a:t>Adobe </a:t>
            </a:r>
            <a:r>
              <a:rPr lang="en-US" sz="3200" dirty="0" err="1">
                <a:latin typeface="Adobe Clean ExtraBold"/>
              </a:rPr>
              <a:t>Marketo</a:t>
            </a:r>
            <a:r>
              <a:rPr lang="en-US" sz="3200" dirty="0">
                <a:latin typeface="Adobe Clean ExtraBold"/>
              </a:rPr>
              <a:t> Engage </a:t>
            </a:r>
            <a:br>
              <a:rPr lang="en-US" sz="3200" dirty="0">
                <a:latin typeface="Adobe Clean ExtraBold"/>
              </a:rPr>
            </a:br>
            <a:r>
              <a:rPr lang="en-US" sz="3200" dirty="0">
                <a:latin typeface="Adobe Clean ExtraBold"/>
              </a:rPr>
              <a:t>and </a:t>
            </a:r>
            <a:r>
              <a:rPr lang="en-US" sz="3200" dirty="0" err="1">
                <a:latin typeface="Adobe Clean ExtraBold"/>
              </a:rPr>
              <a:t>Marketo</a:t>
            </a:r>
            <a:r>
              <a:rPr lang="en-US" sz="3200" dirty="0">
                <a:latin typeface="Adobe Clean ExtraBold"/>
              </a:rPr>
              <a:t> Measure </a:t>
            </a:r>
            <a:br>
              <a:rPr lang="en-US" sz="3200" dirty="0">
                <a:latin typeface="Adobe Clean ExtraBold"/>
              </a:rPr>
            </a:br>
            <a:r>
              <a:rPr lang="en-US" sz="3200" dirty="0">
                <a:latin typeface="Adobe Clean ExtraBold"/>
              </a:rPr>
              <a:t>July and Sept 2023 Release Updates </a:t>
            </a:r>
          </a:p>
        </p:txBody>
      </p:sp>
    </p:spTree>
    <p:extLst>
      <p:ext uri="{BB962C8B-B14F-4D97-AF65-F5344CB8AC3E}">
        <p14:creationId xmlns:p14="http://schemas.microsoft.com/office/powerpoint/2010/main" val="173141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485961" cy="4990640"/>
            <a:chOff x="1789967" y="878820"/>
            <a:chExt cx="74859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err="1">
                  <a:solidFill>
                    <a:schemeClr val="accent6"/>
                  </a:solidFill>
                  <a:latin typeface="Adobe Clean ExtraBold"/>
                </a:rPr>
                <a:t>Lopa</a:t>
              </a:r>
              <a:r>
                <a:rPr lang="en-US" sz="2800">
                  <a:solidFill>
                    <a:schemeClr val="accent6"/>
                  </a:solidFill>
                  <a:latin typeface="Adobe Clean ExtraBold"/>
                </a:rPr>
                <a:t> </a:t>
              </a:r>
              <a:r>
                <a:rPr lang="en-US" sz="2800" err="1">
                  <a:solidFill>
                    <a:schemeClr val="accent6"/>
                  </a:solidFill>
                  <a:latin typeface="Adobe Clean ExtraBold"/>
                </a:rPr>
                <a:t>Padia</a:t>
              </a:r>
              <a:endParaRPr lang="en-US">
                <a:solidFill>
                  <a:schemeClr val="accent6"/>
                </a:solidFill>
              </a:endParaRP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dirty="0">
                  <a:solidFill>
                    <a:schemeClr val="accent6"/>
                  </a:solidFill>
                  <a:latin typeface="Adobe Clean SemiLight"/>
                </a:rPr>
                <a:t>Product Manager</a:t>
              </a:r>
              <a:endParaRPr lang="en-GB" sz="2400" dirty="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7788" y="2435776"/>
              <a:ext cx="3692572" cy="830997"/>
            </a:xfrm>
            <a:prstGeom prst="rect">
              <a:avLst/>
            </a:prstGeom>
            <a:noFill/>
          </p:spPr>
          <p:txBody>
            <a:bodyPr wrap="square" lIns="91440" tIns="45720" rIns="91440" bIns="45720" rtlCol="0" anchor="t">
              <a:spAutoFit/>
            </a:bodyPr>
            <a:lstStyle/>
            <a:p>
              <a:pPr defTabSz="1218987">
                <a:defRPr/>
              </a:pPr>
              <a:r>
                <a:rPr lang="en-US" sz="2400" b="1">
                  <a:solidFill>
                    <a:srgbClr val="1B1B1B"/>
                  </a:solidFill>
                  <a:latin typeface="Adobe Clean"/>
                </a:rPr>
                <a:t>Marketo Program Import Library</a:t>
              </a:r>
              <a:endParaRPr lang="en-US"/>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pic>
        <p:nvPicPr>
          <p:cNvPr id="7" name="Picture 6">
            <a:extLst>
              <a:ext uri="{FF2B5EF4-FFF2-40B4-BE49-F238E27FC236}">
                <a16:creationId xmlns:a16="http://schemas.microsoft.com/office/drawing/2014/main" id="{F4B0B98B-561E-B356-83CA-E108E3F9533B}"/>
              </a:ext>
            </a:extLst>
          </p:cNvPr>
          <p:cNvPicPr>
            <a:picLocks noChangeAspect="1"/>
          </p:cNvPicPr>
          <p:nvPr/>
        </p:nvPicPr>
        <p:blipFill>
          <a:blip r:embed="rId5"/>
          <a:stretch>
            <a:fillRect/>
          </a:stretch>
        </p:blipFill>
        <p:spPr>
          <a:xfrm>
            <a:off x="1280386" y="2135814"/>
            <a:ext cx="2920237" cy="2749534"/>
          </a:xfrm>
          <a:prstGeom prst="rect">
            <a:avLst/>
          </a:prstGeom>
        </p:spPr>
      </p:pic>
      <p:pic>
        <p:nvPicPr>
          <p:cNvPr id="4" name="Graphic 3">
            <a:extLst>
              <a:ext uri="{FF2B5EF4-FFF2-40B4-BE49-F238E27FC236}">
                <a16:creationId xmlns:a16="http://schemas.microsoft.com/office/drawing/2014/main" id="{79B61088-9BE4-25FB-69FF-D82543C711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58313" y="2734684"/>
            <a:ext cx="408878" cy="346927"/>
          </a:xfrm>
          <a:prstGeom prst="rect">
            <a:avLst/>
          </a:prstGeom>
        </p:spPr>
      </p:pic>
    </p:spTree>
    <p:extLst>
      <p:ext uri="{BB962C8B-B14F-4D97-AF65-F5344CB8AC3E}">
        <p14:creationId xmlns:p14="http://schemas.microsoft.com/office/powerpoint/2010/main" val="2006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78F302B-B3CE-4385-A40D-93A04AF7FDB2}"/>
              </a:ext>
            </a:extLst>
          </p:cNvPr>
          <p:cNvPicPr>
            <a:picLocks noChangeAspect="1"/>
          </p:cNvPicPr>
          <p:nvPr/>
        </p:nvPicPr>
        <p:blipFill rotWithShape="1">
          <a:blip r:embed="rId3"/>
          <a:srcRect l="11274" t="13129" r="10604"/>
          <a:stretch/>
        </p:blipFill>
        <p:spPr>
          <a:xfrm>
            <a:off x="5717547" y="1776754"/>
            <a:ext cx="7768360" cy="5125716"/>
          </a:xfrm>
          <a:prstGeom prst="rect">
            <a:avLst/>
          </a:prstGeom>
        </p:spPr>
      </p:pic>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dirty="0">
                <a:solidFill>
                  <a:schemeClr val="accent6"/>
                </a:solidFill>
              </a:rPr>
              <a:t>Program Library</a:t>
            </a:r>
            <a:br>
              <a:rPr lang="en-US" sz="2800" dirty="0">
                <a:solidFill>
                  <a:schemeClr val="accent6"/>
                </a:solidFill>
              </a:rPr>
            </a:br>
            <a:r>
              <a:rPr lang="en-US" sz="1800" kern="0" dirty="0">
                <a:solidFill>
                  <a:schemeClr val="tx1"/>
                </a:solidFill>
                <a:latin typeface="Adobe Clean SemiLight"/>
              </a:rPr>
              <a:t>Access to new and updated example starter programs to import into your instance</a:t>
            </a:r>
            <a:endParaRPr lang="en-US" dirty="0">
              <a:solidFill>
                <a:schemeClr val="tx1"/>
              </a:solidFill>
            </a:endParaRPr>
          </a:p>
        </p:txBody>
      </p:sp>
      <p:sp>
        <p:nvSpPr>
          <p:cNvPr id="3" name="Rectangle: Rounded Corners 2">
            <a:extLst>
              <a:ext uri="{FF2B5EF4-FFF2-40B4-BE49-F238E27FC236}">
                <a16:creationId xmlns:a16="http://schemas.microsoft.com/office/drawing/2014/main" id="{93681EDA-4002-CFFD-DA66-4F6C4DAFF517}"/>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7" name="Rectangle 6">
            <a:extLst>
              <a:ext uri="{FF2B5EF4-FFF2-40B4-BE49-F238E27FC236}">
                <a16:creationId xmlns:a16="http://schemas.microsoft.com/office/drawing/2014/main" id="{48E4E1FD-54FA-97D9-6BBB-40AF482C79B8}"/>
              </a:ext>
            </a:extLst>
          </p:cNvPr>
          <p:cNvSpPr/>
          <p:nvPr/>
        </p:nvSpPr>
        <p:spPr>
          <a:xfrm>
            <a:off x="10418064"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pic>
        <p:nvPicPr>
          <p:cNvPr id="16" name="Picture 15" descr="A screenshot of a computer&#10;&#10;Description automatically generated">
            <a:extLst>
              <a:ext uri="{FF2B5EF4-FFF2-40B4-BE49-F238E27FC236}">
                <a16:creationId xmlns:a16="http://schemas.microsoft.com/office/drawing/2014/main" id="{DA2B5FF7-F235-DB55-70AF-E9B532449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128" y="2027892"/>
            <a:ext cx="5754556" cy="3699140"/>
          </a:xfrm>
          <a:prstGeom prst="rect">
            <a:avLst/>
          </a:prstGeom>
        </p:spPr>
      </p:pic>
      <p:pic>
        <p:nvPicPr>
          <p:cNvPr id="15" name="Picture 14" descr="A screenshot of a program&#10;&#10;Description automatically generated">
            <a:extLst>
              <a:ext uri="{FF2B5EF4-FFF2-40B4-BE49-F238E27FC236}">
                <a16:creationId xmlns:a16="http://schemas.microsoft.com/office/drawing/2014/main" id="{8B4DA543-99E2-7F99-D20F-EF903568E372}"/>
              </a:ext>
            </a:extLst>
          </p:cNvPr>
          <p:cNvPicPr>
            <a:picLocks noChangeAspect="1"/>
          </p:cNvPicPr>
          <p:nvPr/>
        </p:nvPicPr>
        <p:blipFill rotWithShape="1">
          <a:blip r:embed="rId5">
            <a:extLst>
              <a:ext uri="{28A0092B-C50C-407E-A947-70E740481C1C}">
                <a14:useLocalDpi xmlns:a14="http://schemas.microsoft.com/office/drawing/2010/main" val="0"/>
              </a:ext>
            </a:extLst>
          </a:blip>
          <a:srcRect b="38066"/>
          <a:stretch/>
        </p:blipFill>
        <p:spPr>
          <a:xfrm>
            <a:off x="7599885" y="2355764"/>
            <a:ext cx="4097493" cy="3371268"/>
          </a:xfrm>
          <a:prstGeom prst="rect">
            <a:avLst/>
          </a:prstGeom>
        </p:spPr>
      </p:pic>
      <p:grpSp>
        <p:nvGrpSpPr>
          <p:cNvPr id="17" name="Group 16">
            <a:extLst>
              <a:ext uri="{FF2B5EF4-FFF2-40B4-BE49-F238E27FC236}">
                <a16:creationId xmlns:a16="http://schemas.microsoft.com/office/drawing/2014/main" id="{0FE83FE0-B79D-A0D3-0FB4-61CEBBCB2011}"/>
              </a:ext>
            </a:extLst>
          </p:cNvPr>
          <p:cNvGrpSpPr/>
          <p:nvPr/>
        </p:nvGrpSpPr>
        <p:grpSpPr>
          <a:xfrm>
            <a:off x="9741774" y="-466545"/>
            <a:ext cx="2145425" cy="1508103"/>
            <a:chOff x="9688912" y="-461403"/>
            <a:chExt cx="2145425" cy="1508103"/>
          </a:xfrm>
        </p:grpSpPr>
        <p:sp>
          <p:nvSpPr>
            <p:cNvPr id="18" name="Rectangle: Rounded Corners 7">
              <a:extLst>
                <a:ext uri="{FF2B5EF4-FFF2-40B4-BE49-F238E27FC236}">
                  <a16:creationId xmlns:a16="http://schemas.microsoft.com/office/drawing/2014/main" id="{F247388C-D82E-B0E7-5E80-2EE146A372E6}"/>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endParaRPr lang="en-GB" sz="1799" kern="0">
                <a:solidFill>
                  <a:srgbClr val="FFFFFF"/>
                </a:solidFill>
                <a:latin typeface="Adobe Clean SemiLight" panose="020B0403020404020204" pitchFamily="34" charset="0"/>
              </a:endParaRPr>
            </a:p>
          </p:txBody>
        </p:sp>
        <p:sp>
          <p:nvSpPr>
            <p:cNvPr id="19" name="Rectangle: Rounded Corners 8">
              <a:extLst>
                <a:ext uri="{FF2B5EF4-FFF2-40B4-BE49-F238E27FC236}">
                  <a16:creationId xmlns:a16="http://schemas.microsoft.com/office/drawing/2014/main" id="{1E9D7D72-FE7C-DC3E-2AE2-2B42E3C93E8F}"/>
                </a:ext>
              </a:extLst>
            </p:cNvPr>
            <p:cNvSpPr/>
            <p:nvPr/>
          </p:nvSpPr>
          <p:spPr>
            <a:xfrm rot="5400000">
              <a:off x="10429802"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20" name="Rectangle: Rounded Corners 9">
              <a:extLst>
                <a:ext uri="{FF2B5EF4-FFF2-40B4-BE49-F238E27FC236}">
                  <a16:creationId xmlns:a16="http://schemas.microsoft.com/office/drawing/2014/main" id="{F3F66B85-A42D-C64E-23DF-E8D533525F9A}"/>
                </a:ext>
              </a:extLst>
            </p:cNvPr>
            <p:cNvSpPr/>
            <p:nvPr/>
          </p:nvSpPr>
          <p:spPr>
            <a:xfrm rot="5400000">
              <a:off x="10429802"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21" name="Rectangle 20">
              <a:extLst>
                <a:ext uri="{FF2B5EF4-FFF2-40B4-BE49-F238E27FC236}">
                  <a16:creationId xmlns:a16="http://schemas.microsoft.com/office/drawing/2014/main" id="{71333395-E8D1-4F44-A36A-9BC47B6F779F}"/>
                </a:ext>
              </a:extLst>
            </p:cNvPr>
            <p:cNvSpPr/>
            <p:nvPr/>
          </p:nvSpPr>
          <p:spPr>
            <a:xfrm>
              <a:off x="10418064" y="461974"/>
              <a:ext cx="1279315" cy="276999"/>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endParaRPr lang="en-US" sz="1200">
                <a:solidFill>
                  <a:srgbClr val="000000"/>
                </a:solidFill>
                <a:latin typeface="Adobe Clean ExtraBold"/>
              </a:endParaRPr>
            </a:p>
          </p:txBody>
        </p:sp>
        <p:sp>
          <p:nvSpPr>
            <p:cNvPr id="22" name="Freeform: Shape 11">
              <a:extLst>
                <a:ext uri="{FF2B5EF4-FFF2-40B4-BE49-F238E27FC236}">
                  <a16:creationId xmlns:a16="http://schemas.microsoft.com/office/drawing/2014/main" id="{FEEB16F5-4BC9-8624-0CA5-AD7BA9424E00}"/>
                </a:ext>
              </a:extLst>
            </p:cNvPr>
            <p:cNvSpPr/>
            <p:nvPr/>
          </p:nvSpPr>
          <p:spPr>
            <a:xfrm>
              <a:off x="9837503"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1798">
                <a:solidFill>
                  <a:srgbClr val="000000"/>
                </a:solidFill>
                <a:latin typeface="Adobe Clean"/>
              </a:endParaRPr>
            </a:p>
          </p:txBody>
        </p:sp>
      </p:grpSp>
      <p:sp>
        <p:nvSpPr>
          <p:cNvPr id="23" name="Rectangle 22">
            <a:extLst>
              <a:ext uri="{FF2B5EF4-FFF2-40B4-BE49-F238E27FC236}">
                <a16:creationId xmlns:a16="http://schemas.microsoft.com/office/drawing/2014/main" id="{53FA00AC-89CD-37E7-5B87-BB146D2E13C3}"/>
              </a:ext>
            </a:extLst>
          </p:cNvPr>
          <p:cNvSpPr/>
          <p:nvPr/>
        </p:nvSpPr>
        <p:spPr>
          <a:xfrm>
            <a:off x="10418064" y="369642"/>
            <a:ext cx="1360388" cy="461665"/>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r>
              <a:rPr lang="en-US" sz="1200" dirty="0">
                <a:solidFill>
                  <a:srgbClr val="000000"/>
                </a:solidFill>
                <a:latin typeface="Adobe Clean ExtraBold"/>
              </a:rPr>
              <a:t>Marketo Program Import Library</a:t>
            </a:r>
          </a:p>
        </p:txBody>
      </p:sp>
      <p:pic>
        <p:nvPicPr>
          <p:cNvPr id="5" name="Graphic 4">
            <a:extLst>
              <a:ext uri="{FF2B5EF4-FFF2-40B4-BE49-F238E27FC236}">
                <a16:creationId xmlns:a16="http://schemas.microsoft.com/office/drawing/2014/main" id="{CCC367A3-AB38-BEC7-BD39-FA69CE014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1962" y="446861"/>
            <a:ext cx="340691" cy="289071"/>
          </a:xfrm>
          <a:prstGeom prst="rect">
            <a:avLst/>
          </a:prstGeom>
        </p:spPr>
      </p:pic>
      <p:grpSp>
        <p:nvGrpSpPr>
          <p:cNvPr id="8" name="Group 7">
            <a:extLst>
              <a:ext uri="{FF2B5EF4-FFF2-40B4-BE49-F238E27FC236}">
                <a16:creationId xmlns:a16="http://schemas.microsoft.com/office/drawing/2014/main" id="{A0B9BDCF-5577-9345-6BC2-7DC43B23BF5A}"/>
              </a:ext>
            </a:extLst>
          </p:cNvPr>
          <p:cNvGrpSpPr/>
          <p:nvPr/>
        </p:nvGrpSpPr>
        <p:grpSpPr>
          <a:xfrm>
            <a:off x="329029" y="2016113"/>
            <a:ext cx="681422" cy="681422"/>
            <a:chOff x="329029" y="2100295"/>
            <a:chExt cx="681422" cy="681422"/>
          </a:xfrm>
        </p:grpSpPr>
        <p:grpSp>
          <p:nvGrpSpPr>
            <p:cNvPr id="9" name="Group 8">
              <a:extLst>
                <a:ext uri="{FF2B5EF4-FFF2-40B4-BE49-F238E27FC236}">
                  <a16:creationId xmlns:a16="http://schemas.microsoft.com/office/drawing/2014/main" id="{CE9ED00F-6C00-7D5F-A8BA-EF0426923A57}"/>
                </a:ext>
              </a:extLst>
            </p:cNvPr>
            <p:cNvGrpSpPr/>
            <p:nvPr/>
          </p:nvGrpSpPr>
          <p:grpSpPr>
            <a:xfrm>
              <a:off x="329029" y="2100295"/>
              <a:ext cx="681422" cy="681422"/>
              <a:chOff x="5378677" y="2730500"/>
              <a:chExt cx="2095500" cy="2095500"/>
            </a:xfrm>
          </p:grpSpPr>
          <p:sp>
            <p:nvSpPr>
              <p:cNvPr id="12" name="Oval 11">
                <a:extLst>
                  <a:ext uri="{FF2B5EF4-FFF2-40B4-BE49-F238E27FC236}">
                    <a16:creationId xmlns:a16="http://schemas.microsoft.com/office/drawing/2014/main" id="{E6C048AD-BDF8-2A1F-59F2-8A031957E7C5}"/>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3" name="Oval 12">
                <a:extLst>
                  <a:ext uri="{FF2B5EF4-FFF2-40B4-BE49-F238E27FC236}">
                    <a16:creationId xmlns:a16="http://schemas.microsoft.com/office/drawing/2014/main" id="{BBDDEA7F-2DE1-C699-2285-8817BC0EFAA0}"/>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0" name="Oval 9">
              <a:extLst>
                <a:ext uri="{FF2B5EF4-FFF2-40B4-BE49-F238E27FC236}">
                  <a16:creationId xmlns:a16="http://schemas.microsoft.com/office/drawing/2014/main" id="{4A4677EE-BF17-228F-2345-834845C11A3A}"/>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1" name="Shape 2581">
              <a:extLst>
                <a:ext uri="{FF2B5EF4-FFF2-40B4-BE49-F238E27FC236}">
                  <a16:creationId xmlns:a16="http://schemas.microsoft.com/office/drawing/2014/main" id="{03B96BF1-AA93-039A-D080-5666FA2DB922}"/>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4" name="Rectangle 13">
            <a:extLst>
              <a:ext uri="{FF2B5EF4-FFF2-40B4-BE49-F238E27FC236}">
                <a16:creationId xmlns:a16="http://schemas.microsoft.com/office/drawing/2014/main" id="{47C9AF42-BB82-F883-42E7-F7DB76E1639F}"/>
              </a:ext>
            </a:extLst>
          </p:cNvPr>
          <p:cNvSpPr/>
          <p:nvPr/>
        </p:nvSpPr>
        <p:spPr>
          <a:xfrm>
            <a:off x="1080061" y="2055857"/>
            <a:ext cx="5260386" cy="4154984"/>
          </a:xfrm>
          <a:prstGeom prst="rect">
            <a:avLst/>
          </a:prstGeom>
        </p:spPr>
        <p:txBody>
          <a:bodyPr wrap="square" lIns="91440" tIns="45720" rIns="91440" bIns="45720" anchor="t">
            <a:spAutoFit/>
          </a:bodyPr>
          <a:lstStyle/>
          <a:p>
            <a:pPr defTabSz="913852">
              <a:defRPr/>
            </a:pPr>
            <a:r>
              <a:rPr lang="en-US" kern="0" dirty="0">
                <a:latin typeface="+mj-lt"/>
              </a:rPr>
              <a:t>Import best practice example starter programs at your fingertip</a:t>
            </a:r>
          </a:p>
          <a:p>
            <a:pPr defTabSz="913852">
              <a:defRPr/>
            </a:pPr>
            <a:endParaRPr lang="en-US" sz="2000" kern="0" dirty="0">
              <a:latin typeface="+mj-lt"/>
            </a:endParaRPr>
          </a:p>
          <a:p>
            <a:pPr marL="285750" indent="-285750" defTabSz="913852">
              <a:buFont typeface="Arial" panose="020B0604020202020204" pitchFamily="34" charset="0"/>
              <a:buChar char="•"/>
              <a:defRPr/>
            </a:pPr>
            <a:r>
              <a:rPr lang="en-US" sz="1600" kern="0" dirty="0">
                <a:latin typeface="Adobe Clean SemiLight"/>
              </a:rPr>
              <a:t>Responsive creative templates for email &amp; landing pages</a:t>
            </a:r>
          </a:p>
          <a:p>
            <a:pPr marL="285750" indent="-285750" defTabSz="913852">
              <a:buFont typeface="Arial" panose="020B0604020202020204" pitchFamily="34" charset="0"/>
              <a:buChar char="•"/>
              <a:defRPr/>
            </a:pPr>
            <a:endParaRPr lang="en-US" sz="1600" kern="0" dirty="0">
              <a:latin typeface="Adobe Clean SemiLight"/>
            </a:endParaRPr>
          </a:p>
          <a:p>
            <a:pPr marL="285750" indent="-285750" defTabSz="913852">
              <a:buFont typeface="Arial" panose="020B0604020202020204" pitchFamily="34" charset="0"/>
              <a:buChar char="•"/>
              <a:defRPr/>
            </a:pPr>
            <a:r>
              <a:rPr lang="en-US" sz="1600" kern="0" dirty="0">
                <a:latin typeface="Adobe Clean SemiLight"/>
              </a:rPr>
              <a:t>Example starter programs covering common marketing tactics</a:t>
            </a:r>
          </a:p>
          <a:p>
            <a:pPr marL="285750" indent="-285750" defTabSz="913852">
              <a:buFont typeface="Arial" panose="020B0604020202020204" pitchFamily="34" charset="0"/>
              <a:buChar char="•"/>
              <a:defRPr/>
            </a:pPr>
            <a:endParaRPr lang="en-US" sz="1600" kern="0" dirty="0">
              <a:latin typeface="Adobe Clean SemiLight"/>
            </a:endParaRPr>
          </a:p>
          <a:p>
            <a:pPr marL="285750" indent="-285750" defTabSz="913852">
              <a:buFont typeface="Arial" panose="020B0604020202020204" pitchFamily="34" charset="0"/>
              <a:buChar char="•"/>
              <a:defRPr/>
            </a:pPr>
            <a:r>
              <a:rPr lang="en-US" sz="1600" kern="0" dirty="0">
                <a:latin typeface="Adobe Clean SemiLight"/>
              </a:rPr>
              <a:t>Streamlined workflow and program statuses that align with best practices</a:t>
            </a:r>
          </a:p>
          <a:p>
            <a:pPr marL="285750" indent="-285750" defTabSz="913852">
              <a:buFont typeface="Arial" panose="020B0604020202020204" pitchFamily="34" charset="0"/>
              <a:buChar char="•"/>
              <a:defRPr/>
            </a:pPr>
            <a:endParaRPr lang="en-US" sz="1600" kern="0" dirty="0">
              <a:latin typeface="Adobe Clean SemiLight"/>
            </a:endParaRPr>
          </a:p>
          <a:p>
            <a:pPr marL="285750" indent="-285750" defTabSz="913852">
              <a:buFont typeface="Arial" panose="020B0604020202020204" pitchFamily="34" charset="0"/>
              <a:buChar char="•"/>
              <a:defRPr/>
            </a:pPr>
            <a:r>
              <a:rPr lang="en-US" sz="1600" kern="0" dirty="0">
                <a:latin typeface="Adobe Clean SemiLight"/>
              </a:rPr>
              <a:t>Best practice operational example programs covering lead scoring / data management / deliverability topics</a:t>
            </a:r>
          </a:p>
          <a:p>
            <a:pPr marL="285750" indent="-285750" defTabSz="913852">
              <a:buFont typeface="Arial" panose="020B0604020202020204" pitchFamily="34" charset="0"/>
              <a:buChar char="•"/>
              <a:defRPr/>
            </a:pPr>
            <a:endParaRPr lang="en-US" sz="1600" kern="0" dirty="0">
              <a:latin typeface="Adobe Clean SemiLight"/>
            </a:endParaRPr>
          </a:p>
          <a:p>
            <a:pPr marL="285750" indent="-285750" defTabSz="913852">
              <a:buFont typeface="Arial" panose="020B0604020202020204" pitchFamily="34" charset="0"/>
              <a:buChar char="•"/>
              <a:defRPr/>
            </a:pPr>
            <a:r>
              <a:rPr lang="en-US" sz="1600" kern="0" dirty="0">
                <a:latin typeface="Adobe Clean SemiLight"/>
              </a:rPr>
              <a:t>Detailed documentation &amp; guide for each example program on Experience League</a:t>
            </a:r>
          </a:p>
        </p:txBody>
      </p:sp>
    </p:spTree>
    <p:extLst>
      <p:ext uri="{BB962C8B-B14F-4D97-AF65-F5344CB8AC3E}">
        <p14:creationId xmlns:p14="http://schemas.microsoft.com/office/powerpoint/2010/main" val="1671803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485961" cy="4990640"/>
            <a:chOff x="1789967" y="878820"/>
            <a:chExt cx="74859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a:solidFill>
                    <a:schemeClr val="accent6"/>
                  </a:solidFill>
                  <a:latin typeface="Adobe Clean ExtraBold"/>
                </a:rPr>
                <a:t>John Dictson</a:t>
              </a: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a:solidFill>
                    <a:schemeClr val="accent6"/>
                  </a:solidFill>
                  <a:latin typeface="Adobe Clean SemiLight"/>
                </a:rPr>
                <a:t>Senior Product Manager</a:t>
              </a:r>
              <a:endParaRPr lang="en-GB" sz="240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0790" y="2586562"/>
              <a:ext cx="3692572" cy="461665"/>
            </a:xfrm>
            <a:prstGeom prst="rect">
              <a:avLst/>
            </a:prstGeom>
            <a:noFill/>
          </p:spPr>
          <p:txBody>
            <a:bodyPr wrap="square" lIns="91440" tIns="45720" rIns="91440" bIns="45720" rtlCol="0" anchor="t">
              <a:spAutoFit/>
            </a:bodyPr>
            <a:lstStyle/>
            <a:p>
              <a:pPr defTabSz="1218987">
                <a:defRPr/>
              </a:pPr>
              <a:r>
                <a:rPr lang="en-US" sz="2400" b="1" dirty="0">
                  <a:solidFill>
                    <a:srgbClr val="1B1B1B"/>
                  </a:solidFill>
                  <a:latin typeface="Adobe Clean"/>
                </a:rPr>
                <a:t>Dynamic Chat</a:t>
              </a:r>
              <a:endParaRPr lang="en-US" dirty="0"/>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pic>
        <p:nvPicPr>
          <p:cNvPr id="12" name="Picture 11" descr="A close up of a logo&#10;&#10;Description automatically generated">
            <a:extLst>
              <a:ext uri="{FF2B5EF4-FFF2-40B4-BE49-F238E27FC236}">
                <a16:creationId xmlns:a16="http://schemas.microsoft.com/office/drawing/2014/main" id="{EAFD6E0B-5BCF-8D4C-A4F0-B61862541A96}"/>
              </a:ext>
            </a:extLst>
          </p:cNvPr>
          <p:cNvPicPr>
            <a:picLocks noChangeAspect="1"/>
          </p:cNvPicPr>
          <p:nvPr/>
        </p:nvPicPr>
        <p:blipFill>
          <a:blip r:embed="rId5">
            <a:lum bright="70000" contrast="-70000"/>
          </a:blip>
          <a:stretch>
            <a:fillRect/>
          </a:stretch>
        </p:blipFill>
        <p:spPr>
          <a:xfrm>
            <a:off x="4477134" y="2641422"/>
            <a:ext cx="580018" cy="580018"/>
          </a:xfrm>
          <a:prstGeom prst="rect">
            <a:avLst/>
          </a:prstGeom>
        </p:spPr>
      </p:pic>
      <p:sp>
        <p:nvSpPr>
          <p:cNvPr id="4" name="Graphic 7">
            <a:extLst>
              <a:ext uri="{FF2B5EF4-FFF2-40B4-BE49-F238E27FC236}">
                <a16:creationId xmlns:a16="http://schemas.microsoft.com/office/drawing/2014/main" id="{9FE539C4-6A78-AC6A-D3C0-3C03C43FD7DB}"/>
              </a:ext>
            </a:extLst>
          </p:cNvPr>
          <p:cNvSpPr>
            <a:spLocks noChangeAspect="1"/>
          </p:cNvSpPr>
          <p:nvPr/>
        </p:nvSpPr>
        <p:spPr>
          <a:xfrm>
            <a:off x="1383126" y="2261020"/>
            <a:ext cx="2792693" cy="262432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solidFill>
            <a:schemeClr val="bg1"/>
          </a:solidFill>
          <a:ln w="9525"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3" name="Graphic 7">
            <a:extLst>
              <a:ext uri="{FF2B5EF4-FFF2-40B4-BE49-F238E27FC236}">
                <a16:creationId xmlns:a16="http://schemas.microsoft.com/office/drawing/2014/main" id="{5CF14C50-0AAE-268B-5D65-C9720D34C3D0}"/>
              </a:ext>
            </a:extLst>
          </p:cNvPr>
          <p:cNvSpPr>
            <a:spLocks noChangeAspect="1"/>
          </p:cNvSpPr>
          <p:nvPr/>
        </p:nvSpPr>
        <p:spPr>
          <a:xfrm>
            <a:off x="1423217" y="2283583"/>
            <a:ext cx="2727302" cy="262432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blipFill dpi="0" rotWithShape="1">
            <a:blip r:embed="rId6">
              <a:extLst>
                <a:ext uri="{28A0092B-C50C-407E-A947-70E740481C1C}">
                  <a14:useLocalDpi xmlns:a14="http://schemas.microsoft.com/office/drawing/2010/main" val="0"/>
                </a:ext>
              </a:extLst>
            </a:blip>
            <a:srcRect/>
            <a:stretch>
              <a:fillRect l="6038" t="2" r="-2286" b="-4350"/>
            </a:stretch>
          </a:blipFill>
          <a:ln w="9525" cap="flat">
            <a:noFill/>
            <a:prstDash val="solid"/>
            <a:miter/>
          </a:ln>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dobe Clean SemiLight"/>
              <a:ea typeface="+mn-ea"/>
              <a:cs typeface="+mn-cs"/>
            </a:endParaRPr>
          </a:p>
        </p:txBody>
      </p:sp>
    </p:spTree>
    <p:extLst>
      <p:ext uri="{BB962C8B-B14F-4D97-AF65-F5344CB8AC3E}">
        <p14:creationId xmlns:p14="http://schemas.microsoft.com/office/powerpoint/2010/main" val="36294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DB01E3-6CEC-44E5-B291-3A311E91E7B8}"/>
              </a:ext>
            </a:extLst>
          </p:cNvPr>
          <p:cNvSpPr/>
          <p:nvPr/>
        </p:nvSpPr>
        <p:spPr>
          <a:xfrm>
            <a:off x="3175" y="1658241"/>
            <a:ext cx="12188825" cy="4379589"/>
          </a:xfrm>
          <a:prstGeom prst="rect">
            <a:avLst/>
          </a:prstGeom>
          <a:solidFill>
            <a:srgbClr val="DDE9F4">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solidFill>
                <a:srgbClr val="FFFFFF"/>
              </a:solidFill>
              <a:latin typeface="Adobe Clean" panose="020B0503020404020204" pitchFamily="34" charset="0"/>
              <a:sym typeface="Arial"/>
            </a:endParaRPr>
          </a:p>
        </p:txBody>
      </p:sp>
      <p:sp>
        <p:nvSpPr>
          <p:cNvPr id="24" name="Rectangle 23">
            <a:extLst>
              <a:ext uri="{FF2B5EF4-FFF2-40B4-BE49-F238E27FC236}">
                <a16:creationId xmlns:a16="http://schemas.microsoft.com/office/drawing/2014/main" id="{290A4CDD-20D2-A389-506C-BD4B8D00136A}"/>
              </a:ext>
            </a:extLst>
          </p:cNvPr>
          <p:cNvSpPr/>
          <p:nvPr/>
        </p:nvSpPr>
        <p:spPr>
          <a:xfrm>
            <a:off x="1587" y="6034528"/>
            <a:ext cx="12190413" cy="369332"/>
          </a:xfrm>
          <a:prstGeom prst="rect">
            <a:avLst/>
          </a:prstGeom>
          <a:solidFill>
            <a:srgbClr val="FA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7">
              <a:solidFill>
                <a:prstClr val="white"/>
              </a:solidFill>
              <a:latin typeface="Adobe Clean"/>
            </a:endParaRPr>
          </a:p>
        </p:txBody>
      </p:sp>
      <p:cxnSp>
        <p:nvCxnSpPr>
          <p:cNvPr id="6" name="Straight Connector 5">
            <a:extLst>
              <a:ext uri="{FF2B5EF4-FFF2-40B4-BE49-F238E27FC236}">
                <a16:creationId xmlns:a16="http://schemas.microsoft.com/office/drawing/2014/main" id="{C342446D-9938-464E-A4AF-C339F621F67D}"/>
              </a:ext>
            </a:extLst>
          </p:cNvPr>
          <p:cNvCxnSpPr>
            <a:cxnSpLocks/>
          </p:cNvCxnSpPr>
          <p:nvPr/>
        </p:nvCxnSpPr>
        <p:spPr>
          <a:xfrm>
            <a:off x="3048000" y="1790858"/>
            <a:ext cx="0" cy="3536652"/>
          </a:xfrm>
          <a:prstGeom prst="line">
            <a:avLst/>
          </a:prstGeom>
          <a:ln w="12700" cap="rnd">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4664E469-0CD1-4846-996B-FDA5CB754F66}"/>
              </a:ext>
            </a:extLst>
          </p:cNvPr>
          <p:cNvCxnSpPr>
            <a:cxnSpLocks/>
          </p:cNvCxnSpPr>
          <p:nvPr/>
        </p:nvCxnSpPr>
        <p:spPr>
          <a:xfrm>
            <a:off x="6096000" y="1790858"/>
            <a:ext cx="0" cy="3536652"/>
          </a:xfrm>
          <a:prstGeom prst="line">
            <a:avLst/>
          </a:prstGeom>
          <a:ln w="12700" cap="rnd">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0FDCA43C-A316-4819-B178-A9F768B1925F}"/>
              </a:ext>
            </a:extLst>
          </p:cNvPr>
          <p:cNvCxnSpPr>
            <a:cxnSpLocks/>
          </p:cNvCxnSpPr>
          <p:nvPr/>
        </p:nvCxnSpPr>
        <p:spPr>
          <a:xfrm>
            <a:off x="9144000" y="1790858"/>
            <a:ext cx="0" cy="3536652"/>
          </a:xfrm>
          <a:prstGeom prst="line">
            <a:avLst/>
          </a:prstGeom>
          <a:ln w="12700" cap="rnd">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AB26F4-2C54-4524-A5FA-252AA1202497}"/>
              </a:ext>
            </a:extLst>
          </p:cNvPr>
          <p:cNvSpPr txBox="1"/>
          <p:nvPr/>
        </p:nvSpPr>
        <p:spPr>
          <a:xfrm>
            <a:off x="650532" y="2873905"/>
            <a:ext cx="1668361"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Tx/>
              <a:buSzTx/>
              <a:buFont typeface="Arial"/>
              <a:buNone/>
              <a:tabLst/>
              <a:defRPr/>
            </a:pPr>
            <a:r>
              <a:rPr lang="en-US" sz="1600" kern="0" dirty="0">
                <a:solidFill>
                  <a:schemeClr val="accent6"/>
                </a:solidFill>
                <a:latin typeface="Adobe Clean ExtraBold"/>
                <a:cs typeface="Arial"/>
                <a:sym typeface="Arial"/>
              </a:rPr>
              <a:t>Automated Chat</a:t>
            </a:r>
            <a:endPar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endParaRPr>
          </a:p>
        </p:txBody>
      </p:sp>
      <p:sp>
        <p:nvSpPr>
          <p:cNvPr id="40" name="TextBox 39">
            <a:extLst>
              <a:ext uri="{FF2B5EF4-FFF2-40B4-BE49-F238E27FC236}">
                <a16:creationId xmlns:a16="http://schemas.microsoft.com/office/drawing/2014/main" id="{055BCEDE-5480-1B4D-BB98-FE95F9572750}"/>
              </a:ext>
            </a:extLst>
          </p:cNvPr>
          <p:cNvSpPr txBox="1"/>
          <p:nvPr/>
        </p:nvSpPr>
        <p:spPr>
          <a:xfrm>
            <a:off x="9800905" y="2873905"/>
            <a:ext cx="1720284"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rPr>
              <a:t>Generative Chat</a:t>
            </a:r>
          </a:p>
        </p:txBody>
      </p:sp>
      <p:grpSp>
        <p:nvGrpSpPr>
          <p:cNvPr id="42" name="Group 41">
            <a:extLst>
              <a:ext uri="{FF2B5EF4-FFF2-40B4-BE49-F238E27FC236}">
                <a16:creationId xmlns:a16="http://schemas.microsoft.com/office/drawing/2014/main" id="{74EA57C9-483D-4A6B-A057-5C6E894D0920}"/>
              </a:ext>
            </a:extLst>
          </p:cNvPr>
          <p:cNvGrpSpPr/>
          <p:nvPr/>
        </p:nvGrpSpPr>
        <p:grpSpPr>
          <a:xfrm>
            <a:off x="961493" y="1790860"/>
            <a:ext cx="1046441" cy="1046441"/>
            <a:chOff x="918806" y="1790860"/>
            <a:chExt cx="1046441" cy="1046441"/>
          </a:xfrm>
        </p:grpSpPr>
        <p:grpSp>
          <p:nvGrpSpPr>
            <p:cNvPr id="161" name="Group 160">
              <a:extLst>
                <a:ext uri="{FF2B5EF4-FFF2-40B4-BE49-F238E27FC236}">
                  <a16:creationId xmlns:a16="http://schemas.microsoft.com/office/drawing/2014/main" id="{203557B7-FFF0-422D-82C8-12B2FD28DB94}"/>
                </a:ext>
              </a:extLst>
            </p:cNvPr>
            <p:cNvGrpSpPr/>
            <p:nvPr/>
          </p:nvGrpSpPr>
          <p:grpSpPr>
            <a:xfrm>
              <a:off x="918806" y="1790860"/>
              <a:ext cx="1046441" cy="1046441"/>
              <a:chOff x="5378677" y="2730500"/>
              <a:chExt cx="2095500" cy="2095500"/>
            </a:xfrm>
          </p:grpSpPr>
          <p:sp>
            <p:nvSpPr>
              <p:cNvPr id="165" name="Oval 164">
                <a:extLst>
                  <a:ext uri="{FF2B5EF4-FFF2-40B4-BE49-F238E27FC236}">
                    <a16:creationId xmlns:a16="http://schemas.microsoft.com/office/drawing/2014/main" id="{37BD830B-CB98-4873-97C9-864DAC251DDC}"/>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166" name="Oval 165">
                <a:extLst>
                  <a:ext uri="{FF2B5EF4-FFF2-40B4-BE49-F238E27FC236}">
                    <a16:creationId xmlns:a16="http://schemas.microsoft.com/office/drawing/2014/main" id="{11DA4A46-B4E3-4EC8-AC2D-DDDCD676DDB3}"/>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163" name="Oval 162">
              <a:extLst>
                <a:ext uri="{FF2B5EF4-FFF2-40B4-BE49-F238E27FC236}">
                  <a16:creationId xmlns:a16="http://schemas.microsoft.com/office/drawing/2014/main" id="{A5F6ADF9-D259-448A-80AE-6AD76A492129}"/>
                </a:ext>
              </a:extLst>
            </p:cNvPr>
            <p:cNvSpPr/>
            <p:nvPr/>
          </p:nvSpPr>
          <p:spPr>
            <a:xfrm>
              <a:off x="1080925" y="1952981"/>
              <a:ext cx="722203" cy="722199"/>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43" name="Group 42">
            <a:extLst>
              <a:ext uri="{FF2B5EF4-FFF2-40B4-BE49-F238E27FC236}">
                <a16:creationId xmlns:a16="http://schemas.microsoft.com/office/drawing/2014/main" id="{C21B4D2A-38DB-0644-5AAC-68B61114C1FA}"/>
              </a:ext>
            </a:extLst>
          </p:cNvPr>
          <p:cNvGrpSpPr/>
          <p:nvPr/>
        </p:nvGrpSpPr>
        <p:grpSpPr>
          <a:xfrm>
            <a:off x="4022589" y="1790860"/>
            <a:ext cx="1046441" cy="1046441"/>
            <a:chOff x="3921962" y="1790859"/>
            <a:chExt cx="1046441" cy="1046441"/>
          </a:xfrm>
        </p:grpSpPr>
        <p:grpSp>
          <p:nvGrpSpPr>
            <p:cNvPr id="151" name="Group 150">
              <a:extLst>
                <a:ext uri="{FF2B5EF4-FFF2-40B4-BE49-F238E27FC236}">
                  <a16:creationId xmlns:a16="http://schemas.microsoft.com/office/drawing/2014/main" id="{AF237D45-6B9F-402A-8C48-AAE775A8673E}"/>
                </a:ext>
              </a:extLst>
            </p:cNvPr>
            <p:cNvGrpSpPr/>
            <p:nvPr/>
          </p:nvGrpSpPr>
          <p:grpSpPr>
            <a:xfrm>
              <a:off x="3921962" y="1790859"/>
              <a:ext cx="1046441" cy="1046441"/>
              <a:chOff x="5378677" y="2730500"/>
              <a:chExt cx="2095500" cy="2095500"/>
            </a:xfrm>
          </p:grpSpPr>
          <p:sp>
            <p:nvSpPr>
              <p:cNvPr id="155" name="Oval 154">
                <a:extLst>
                  <a:ext uri="{FF2B5EF4-FFF2-40B4-BE49-F238E27FC236}">
                    <a16:creationId xmlns:a16="http://schemas.microsoft.com/office/drawing/2014/main" id="{2A927F7D-E031-4383-B8F0-C72E379E5AEB}"/>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156" name="Oval 155">
                <a:extLst>
                  <a:ext uri="{FF2B5EF4-FFF2-40B4-BE49-F238E27FC236}">
                    <a16:creationId xmlns:a16="http://schemas.microsoft.com/office/drawing/2014/main" id="{67ADCE71-DDAA-4B71-A759-ABBEFB02370E}"/>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153" name="Oval 152">
              <a:extLst>
                <a:ext uri="{FF2B5EF4-FFF2-40B4-BE49-F238E27FC236}">
                  <a16:creationId xmlns:a16="http://schemas.microsoft.com/office/drawing/2014/main" id="{CECE22B6-ED2A-402E-BCE7-48E4F0C39006}"/>
                </a:ext>
              </a:extLst>
            </p:cNvPr>
            <p:cNvSpPr/>
            <p:nvPr/>
          </p:nvSpPr>
          <p:spPr>
            <a:xfrm>
              <a:off x="4084082" y="1952980"/>
              <a:ext cx="722203" cy="722199"/>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44" name="Group 43">
            <a:extLst>
              <a:ext uri="{FF2B5EF4-FFF2-40B4-BE49-F238E27FC236}">
                <a16:creationId xmlns:a16="http://schemas.microsoft.com/office/drawing/2014/main" id="{A0D730B5-50E6-7842-855C-0D5E3206BB48}"/>
              </a:ext>
            </a:extLst>
          </p:cNvPr>
          <p:cNvGrpSpPr/>
          <p:nvPr/>
        </p:nvGrpSpPr>
        <p:grpSpPr>
          <a:xfrm>
            <a:off x="7083685" y="1790860"/>
            <a:ext cx="1046441" cy="1046441"/>
            <a:chOff x="6972010" y="1790860"/>
            <a:chExt cx="1046441" cy="1046441"/>
          </a:xfrm>
        </p:grpSpPr>
        <p:grpSp>
          <p:nvGrpSpPr>
            <p:cNvPr id="158" name="Group 157">
              <a:extLst>
                <a:ext uri="{FF2B5EF4-FFF2-40B4-BE49-F238E27FC236}">
                  <a16:creationId xmlns:a16="http://schemas.microsoft.com/office/drawing/2014/main" id="{267B3CDF-E5B3-4728-BDED-2A99D0673FF9}"/>
                </a:ext>
              </a:extLst>
            </p:cNvPr>
            <p:cNvGrpSpPr/>
            <p:nvPr/>
          </p:nvGrpSpPr>
          <p:grpSpPr>
            <a:xfrm>
              <a:off x="6972010" y="1790860"/>
              <a:ext cx="1046441" cy="1046441"/>
              <a:chOff x="5378677" y="2730500"/>
              <a:chExt cx="2095500" cy="2095500"/>
            </a:xfrm>
          </p:grpSpPr>
          <p:sp>
            <p:nvSpPr>
              <p:cNvPr id="179" name="Oval 178">
                <a:extLst>
                  <a:ext uri="{FF2B5EF4-FFF2-40B4-BE49-F238E27FC236}">
                    <a16:creationId xmlns:a16="http://schemas.microsoft.com/office/drawing/2014/main" id="{8A632AA4-5BEC-45D8-B4A0-7C8F31645583}"/>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180" name="Oval 179">
                <a:extLst>
                  <a:ext uri="{FF2B5EF4-FFF2-40B4-BE49-F238E27FC236}">
                    <a16:creationId xmlns:a16="http://schemas.microsoft.com/office/drawing/2014/main" id="{69D437B2-CB20-4924-8F15-9481A8E14BB8}"/>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167" name="Oval 166">
              <a:extLst>
                <a:ext uri="{FF2B5EF4-FFF2-40B4-BE49-F238E27FC236}">
                  <a16:creationId xmlns:a16="http://schemas.microsoft.com/office/drawing/2014/main" id="{CBA8B0DB-0C51-45CF-9B12-6EDA28CF1550}"/>
                </a:ext>
              </a:extLst>
            </p:cNvPr>
            <p:cNvSpPr/>
            <p:nvPr/>
          </p:nvSpPr>
          <p:spPr>
            <a:xfrm>
              <a:off x="7134130" y="1952981"/>
              <a:ext cx="722203" cy="722199"/>
            </a:xfrm>
            <a:prstGeom prst="ellipse">
              <a:avLst/>
            </a:prstGeom>
            <a:solidFill>
              <a:srgbClr val="FA0F00"/>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45" name="Group 44">
            <a:extLst>
              <a:ext uri="{FF2B5EF4-FFF2-40B4-BE49-F238E27FC236}">
                <a16:creationId xmlns:a16="http://schemas.microsoft.com/office/drawing/2014/main" id="{E3BE32BD-632A-49F0-AB45-BB128B1CDCEB}"/>
              </a:ext>
            </a:extLst>
          </p:cNvPr>
          <p:cNvGrpSpPr/>
          <p:nvPr/>
        </p:nvGrpSpPr>
        <p:grpSpPr>
          <a:xfrm>
            <a:off x="10144780" y="1790860"/>
            <a:ext cx="1046441" cy="1046441"/>
            <a:chOff x="10022059" y="1790859"/>
            <a:chExt cx="1046441" cy="1046441"/>
          </a:xfrm>
        </p:grpSpPr>
        <p:grpSp>
          <p:nvGrpSpPr>
            <p:cNvPr id="185" name="Group 184">
              <a:extLst>
                <a:ext uri="{FF2B5EF4-FFF2-40B4-BE49-F238E27FC236}">
                  <a16:creationId xmlns:a16="http://schemas.microsoft.com/office/drawing/2014/main" id="{50389783-1119-48DD-98F1-08EFF8C02D8B}"/>
                </a:ext>
              </a:extLst>
            </p:cNvPr>
            <p:cNvGrpSpPr/>
            <p:nvPr/>
          </p:nvGrpSpPr>
          <p:grpSpPr>
            <a:xfrm>
              <a:off x="10022059" y="1790859"/>
              <a:ext cx="1046441" cy="1046441"/>
              <a:chOff x="5378677" y="2730500"/>
              <a:chExt cx="2095500" cy="2095500"/>
            </a:xfrm>
          </p:grpSpPr>
          <p:sp>
            <p:nvSpPr>
              <p:cNvPr id="189" name="Oval 188">
                <a:extLst>
                  <a:ext uri="{FF2B5EF4-FFF2-40B4-BE49-F238E27FC236}">
                    <a16:creationId xmlns:a16="http://schemas.microsoft.com/office/drawing/2014/main" id="{ADB1F578-2A1F-40E0-AB11-2BAA29BE2721}"/>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190" name="Oval 189">
                <a:extLst>
                  <a:ext uri="{FF2B5EF4-FFF2-40B4-BE49-F238E27FC236}">
                    <a16:creationId xmlns:a16="http://schemas.microsoft.com/office/drawing/2014/main" id="{D99EF7A4-9C81-4E5D-8BE5-F0C9AFF34BDA}"/>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187" name="Oval 186">
              <a:extLst>
                <a:ext uri="{FF2B5EF4-FFF2-40B4-BE49-F238E27FC236}">
                  <a16:creationId xmlns:a16="http://schemas.microsoft.com/office/drawing/2014/main" id="{8FB1FF60-8E33-427C-9277-C28A691EDACF}"/>
                </a:ext>
              </a:extLst>
            </p:cNvPr>
            <p:cNvSpPr/>
            <p:nvPr/>
          </p:nvSpPr>
          <p:spPr>
            <a:xfrm>
              <a:off x="10184179" y="1952980"/>
              <a:ext cx="722203" cy="722199"/>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10" name="Rectangle 9">
            <a:extLst>
              <a:ext uri="{FF2B5EF4-FFF2-40B4-BE49-F238E27FC236}">
                <a16:creationId xmlns:a16="http://schemas.microsoft.com/office/drawing/2014/main" id="{65060D40-7FD4-7371-322F-BAD7DD021ABC}"/>
              </a:ext>
            </a:extLst>
          </p:cNvPr>
          <p:cNvSpPr/>
          <p:nvPr/>
        </p:nvSpPr>
        <p:spPr>
          <a:xfrm>
            <a:off x="0" y="244860"/>
            <a:ext cx="188843" cy="971721"/>
          </a:xfrm>
          <a:prstGeom prst="rect">
            <a:avLst/>
          </a:prstGeom>
          <a:solidFill>
            <a:srgbClr val="FA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7">
              <a:solidFill>
                <a:prstClr val="white"/>
              </a:solidFill>
              <a:latin typeface="Adobe Clean"/>
            </a:endParaRPr>
          </a:p>
        </p:txBody>
      </p:sp>
      <p:sp>
        <p:nvSpPr>
          <p:cNvPr id="2" name="TextBox 1">
            <a:extLst>
              <a:ext uri="{FF2B5EF4-FFF2-40B4-BE49-F238E27FC236}">
                <a16:creationId xmlns:a16="http://schemas.microsoft.com/office/drawing/2014/main" id="{5D098B1B-DDD4-656C-D2FD-70CB4BD94ECB}"/>
              </a:ext>
            </a:extLst>
          </p:cNvPr>
          <p:cNvSpPr txBox="1"/>
          <p:nvPr/>
        </p:nvSpPr>
        <p:spPr>
          <a:xfrm>
            <a:off x="197793" y="4071019"/>
            <a:ext cx="2709756" cy="1908215"/>
          </a:xfrm>
          <a:prstGeom prst="rect">
            <a:avLst/>
          </a:prstGeom>
          <a:noFill/>
        </p:spPr>
        <p:txBody>
          <a:bodyPr wrap="square">
            <a:spAutoFit/>
          </a:bodyPr>
          <a:lstStyle/>
          <a:p>
            <a:r>
              <a:rPr lang="en-US" sz="1200" dirty="0">
                <a:latin typeface="+mj-lt"/>
              </a:rPr>
              <a:t>Great for:</a:t>
            </a:r>
          </a:p>
          <a:p>
            <a:pPr marL="285750" indent="-285750">
              <a:spcAft>
                <a:spcPts val="600"/>
              </a:spcAft>
              <a:buFont typeface="Arial" panose="020B0604020202020204" pitchFamily="34" charset="0"/>
              <a:buChar char="•"/>
            </a:pPr>
            <a:r>
              <a:rPr lang="en-US" sz="1200" dirty="0"/>
              <a:t>Prompting topics, addressing FAQs and allowing quick meeting bookings</a:t>
            </a:r>
          </a:p>
          <a:p>
            <a:pPr marL="285750" indent="-285750">
              <a:spcAft>
                <a:spcPts val="600"/>
              </a:spcAft>
              <a:buFont typeface="Arial" panose="020B0604020202020204" pitchFamily="34" charset="0"/>
              <a:buChar char="•"/>
            </a:pPr>
            <a:r>
              <a:rPr lang="en-US" sz="1200" dirty="0"/>
              <a:t>Awareness for content, products / pages / event registration</a:t>
            </a:r>
          </a:p>
          <a:p>
            <a:pPr marL="285750" indent="-285750">
              <a:spcAft>
                <a:spcPts val="600"/>
              </a:spcAft>
              <a:buFont typeface="Arial" panose="020B0604020202020204" pitchFamily="34" charset="0"/>
              <a:buChar char="•"/>
            </a:pPr>
            <a:r>
              <a:rPr lang="en-US" sz="1200" dirty="0"/>
              <a:t>Re-directing site traffic to low traffic pages, and collecting additional contextual data for lead scoring</a:t>
            </a:r>
          </a:p>
        </p:txBody>
      </p:sp>
      <p:sp>
        <p:nvSpPr>
          <p:cNvPr id="16" name="TextBox 15">
            <a:extLst>
              <a:ext uri="{FF2B5EF4-FFF2-40B4-BE49-F238E27FC236}">
                <a16:creationId xmlns:a16="http://schemas.microsoft.com/office/drawing/2014/main" id="{C6D30AD5-3094-A3A5-7AC9-A470C99CEC1D}"/>
              </a:ext>
            </a:extLst>
          </p:cNvPr>
          <p:cNvSpPr txBox="1"/>
          <p:nvPr/>
        </p:nvSpPr>
        <p:spPr>
          <a:xfrm>
            <a:off x="9240318" y="4071019"/>
            <a:ext cx="2706165" cy="1723549"/>
          </a:xfrm>
          <a:prstGeom prst="rect">
            <a:avLst/>
          </a:prstGeom>
          <a:noFill/>
        </p:spPr>
        <p:txBody>
          <a:bodyPr wrap="square">
            <a:spAutoFit/>
          </a:bodyPr>
          <a:lstStyle/>
          <a:p>
            <a:pPr>
              <a:spcAft>
                <a:spcPts val="600"/>
              </a:spcAft>
            </a:pPr>
            <a:r>
              <a:rPr lang="en-US" sz="1200" dirty="0">
                <a:latin typeface="+mj-lt"/>
              </a:rPr>
              <a:t>Great for:</a:t>
            </a:r>
          </a:p>
          <a:p>
            <a:pPr marL="285750" indent="-285750">
              <a:spcAft>
                <a:spcPts val="600"/>
              </a:spcAft>
              <a:buFont typeface="Arial" panose="020B0604020202020204" pitchFamily="34" charset="0"/>
              <a:buChar char="•"/>
            </a:pPr>
            <a:r>
              <a:rPr lang="en-US" sz="1200" dirty="0"/>
              <a:t>Maximizing self-serve experience for customers (ex: conversational search engine for your website)</a:t>
            </a:r>
          </a:p>
          <a:p>
            <a:pPr marL="285750" indent="-285750">
              <a:spcAft>
                <a:spcPts val="600"/>
              </a:spcAft>
              <a:buFont typeface="Arial" panose="020B0604020202020204" pitchFamily="34" charset="0"/>
              <a:buChar char="•"/>
            </a:pPr>
            <a:r>
              <a:rPr lang="en-US" sz="1200" dirty="0"/>
              <a:t>Building immediate trust with customers through a natural, organic, fun and VERY intelligent experience</a:t>
            </a:r>
          </a:p>
        </p:txBody>
      </p:sp>
      <p:sp>
        <p:nvSpPr>
          <p:cNvPr id="23" name="TextBox 22">
            <a:extLst>
              <a:ext uri="{FF2B5EF4-FFF2-40B4-BE49-F238E27FC236}">
                <a16:creationId xmlns:a16="http://schemas.microsoft.com/office/drawing/2014/main" id="{7B29E915-77A9-3D86-357D-62AAF6A8732D}"/>
              </a:ext>
            </a:extLst>
          </p:cNvPr>
          <p:cNvSpPr txBox="1"/>
          <p:nvPr/>
        </p:nvSpPr>
        <p:spPr>
          <a:xfrm>
            <a:off x="1957228" y="6034527"/>
            <a:ext cx="8277143" cy="338554"/>
          </a:xfrm>
          <a:prstGeom prst="rect">
            <a:avLst/>
          </a:prstGeom>
          <a:noFill/>
        </p:spPr>
        <p:txBody>
          <a:bodyPr wrap="square">
            <a:spAutoFit/>
          </a:bodyPr>
          <a:lstStyle/>
          <a:p>
            <a:pPr marL="0" marR="0" lvl="0" indent="0" algn="ctr" defTabSz="754880" rtl="0" eaLnBrk="1" fontAlgn="auto" latinLnBrk="0" hangingPunct="1">
              <a:lnSpc>
                <a:spcPct val="100000"/>
              </a:lnSpc>
              <a:spcBef>
                <a:spcPts val="0"/>
              </a:spcBef>
              <a:spcAft>
                <a:spcPts val="0"/>
              </a:spcAft>
              <a:buClrTx/>
              <a:buSzTx/>
              <a:buFont typeface="Arial"/>
              <a:buNone/>
              <a:tabLst/>
              <a:defRPr/>
            </a:pPr>
            <a:r>
              <a:rPr kumimoji="0" lang="en-US" sz="1600" b="0" i="0" u="none" strike="noStrike" kern="0" cap="none" spc="0" normalizeH="0" baseline="0" noProof="0" dirty="0">
                <a:ln>
                  <a:noFill/>
                </a:ln>
                <a:solidFill>
                  <a:schemeClr val="bg1"/>
                </a:solidFill>
                <a:effectLst/>
                <a:uLnTx/>
                <a:uFillTx/>
                <a:latin typeface="Adobe Clean ExtraBold"/>
                <a:ea typeface="+mn-ea"/>
                <a:cs typeface="Arial"/>
                <a:sym typeface="Arial"/>
              </a:rPr>
              <a:t>Sales Meeting Bookings  | </a:t>
            </a:r>
            <a:r>
              <a:rPr lang="en-US" sz="1600" kern="0" dirty="0">
                <a:solidFill>
                  <a:schemeClr val="bg1"/>
                </a:solidFill>
                <a:latin typeface="Adobe Clean ExtraBold"/>
                <a:cs typeface="Arial"/>
                <a:sym typeface="Arial"/>
              </a:rPr>
              <a:t> Lead/Account Qualification  |  Self-serve Experience</a:t>
            </a:r>
            <a:endParaRPr kumimoji="0" lang="en-US" sz="1600" b="0" i="0" u="none" strike="noStrike" kern="0" cap="none" spc="0" normalizeH="0" baseline="0" noProof="0" dirty="0">
              <a:ln>
                <a:noFill/>
              </a:ln>
              <a:solidFill>
                <a:schemeClr val="bg1"/>
              </a:solidFill>
              <a:effectLst/>
              <a:uLnTx/>
              <a:uFillTx/>
              <a:latin typeface="Adobe Clean ExtraBold"/>
              <a:ea typeface="+mn-ea"/>
              <a:cs typeface="Arial"/>
              <a:sym typeface="Arial"/>
            </a:endParaRPr>
          </a:p>
        </p:txBody>
      </p:sp>
      <p:sp>
        <p:nvSpPr>
          <p:cNvPr id="28" name="Right Arrow 27">
            <a:extLst>
              <a:ext uri="{FF2B5EF4-FFF2-40B4-BE49-F238E27FC236}">
                <a16:creationId xmlns:a16="http://schemas.microsoft.com/office/drawing/2014/main" id="{F4B00E28-BABD-FCE8-89EC-C25788AC9BEF}"/>
              </a:ext>
            </a:extLst>
          </p:cNvPr>
          <p:cNvSpPr/>
          <p:nvPr/>
        </p:nvSpPr>
        <p:spPr>
          <a:xfrm>
            <a:off x="10097240" y="6141224"/>
            <a:ext cx="1942520" cy="155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5BD3615C-BE35-0864-6FC6-39434C0E7283}"/>
              </a:ext>
            </a:extLst>
          </p:cNvPr>
          <p:cNvSpPr/>
          <p:nvPr/>
        </p:nvSpPr>
        <p:spPr>
          <a:xfrm rot="10800000">
            <a:off x="190430" y="6152947"/>
            <a:ext cx="1942520" cy="155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24AF631-4D73-0584-239E-5956F66A1144}"/>
              </a:ext>
            </a:extLst>
          </p:cNvPr>
          <p:cNvSpPr txBox="1">
            <a:spLocks/>
          </p:cNvSpPr>
          <p:nvPr/>
        </p:nvSpPr>
        <p:spPr>
          <a:xfrm>
            <a:off x="1304818" y="314755"/>
            <a:ext cx="9386628" cy="471425"/>
          </a:xfrm>
          <a:prstGeom prst="rect">
            <a:avLst/>
          </a:prstGeom>
        </p:spPr>
        <p:txBody>
          <a:bodyPr vert="horz" lIns="45720" tIns="45720" rIns="45720" bIns="45720" rtlCol="0" anchor="t">
            <a:noAutofit/>
          </a:bodyPr>
          <a:lstStyle>
            <a:lvl1pPr algn="l" defTabSz="914400" rtl="0" eaLnBrk="1" latinLnBrk="0" hangingPunct="1">
              <a:lnSpc>
                <a:spcPct val="90000"/>
              </a:lnSpc>
              <a:spcBef>
                <a:spcPct val="0"/>
              </a:spcBef>
              <a:buNone/>
              <a:defRPr sz="2800" b="0" i="0" kern="1200">
                <a:solidFill>
                  <a:srgbClr val="FA0F00"/>
                </a:solidFill>
                <a:latin typeface="Adobe Clean ExtraBold" panose="020B0503020404020204" pitchFamily="34" charset="0"/>
                <a:ea typeface="+mj-ea"/>
                <a:cs typeface="+mj-cs"/>
              </a:defRPr>
            </a:lvl1pPr>
          </a:lstStyle>
          <a:p>
            <a:pPr>
              <a:defRPr/>
            </a:pPr>
            <a:r>
              <a:rPr lang="en-US" b="1" dirty="0">
                <a:solidFill>
                  <a:schemeClr val="tx1"/>
                </a:solidFill>
                <a:latin typeface="Adobe Clean"/>
              </a:rPr>
              <a:t>Adobe Dynamic Chat offers </a:t>
            </a:r>
            <a:r>
              <a:rPr lang="en-US" b="1" dirty="0">
                <a:solidFill>
                  <a:schemeClr val="accent6"/>
                </a:solidFill>
                <a:latin typeface="Adobe Clean"/>
              </a:rPr>
              <a:t>multiple ways to have conversations </a:t>
            </a:r>
            <a:r>
              <a:rPr lang="en-US" b="1" dirty="0">
                <a:solidFill>
                  <a:schemeClr val="tx1"/>
                </a:solidFill>
                <a:latin typeface="Adobe Clean"/>
              </a:rPr>
              <a:t>with your modern-day B2B buyers</a:t>
            </a:r>
          </a:p>
        </p:txBody>
      </p:sp>
      <p:pic>
        <p:nvPicPr>
          <p:cNvPr id="9" name="Graphic 8" descr="Chat with solid fill">
            <a:extLst>
              <a:ext uri="{FF2B5EF4-FFF2-40B4-BE49-F238E27FC236}">
                <a16:creationId xmlns:a16="http://schemas.microsoft.com/office/drawing/2014/main" id="{73F93286-A744-17E2-DF93-6C75B6867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838" y="302181"/>
            <a:ext cx="914400" cy="914400"/>
          </a:xfrm>
          <a:prstGeom prst="rect">
            <a:avLst/>
          </a:prstGeom>
        </p:spPr>
      </p:pic>
      <p:sp>
        <p:nvSpPr>
          <p:cNvPr id="3" name="Rounded Rectangle 2">
            <a:extLst>
              <a:ext uri="{FF2B5EF4-FFF2-40B4-BE49-F238E27FC236}">
                <a16:creationId xmlns:a16="http://schemas.microsoft.com/office/drawing/2014/main" id="{61F4A932-8157-066E-4063-ADCFADDDE0B0}"/>
              </a:ext>
            </a:extLst>
          </p:cNvPr>
          <p:cNvSpPr/>
          <p:nvPr/>
        </p:nvSpPr>
        <p:spPr>
          <a:xfrm>
            <a:off x="11452626" y="2934498"/>
            <a:ext cx="627571" cy="21465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ALPHA</a:t>
            </a:r>
          </a:p>
        </p:txBody>
      </p:sp>
      <p:grpSp>
        <p:nvGrpSpPr>
          <p:cNvPr id="22" name="Group 21">
            <a:extLst>
              <a:ext uri="{FF2B5EF4-FFF2-40B4-BE49-F238E27FC236}">
                <a16:creationId xmlns:a16="http://schemas.microsoft.com/office/drawing/2014/main" id="{69827D3F-BF02-DDAC-6B4B-A09B0B2EDBF0}"/>
              </a:ext>
            </a:extLst>
          </p:cNvPr>
          <p:cNvGrpSpPr/>
          <p:nvPr/>
        </p:nvGrpSpPr>
        <p:grpSpPr>
          <a:xfrm>
            <a:off x="9688912" y="-461403"/>
            <a:ext cx="2145425" cy="1508103"/>
            <a:chOff x="9687323" y="-461403"/>
            <a:chExt cx="2145425" cy="1508103"/>
          </a:xfrm>
        </p:grpSpPr>
        <p:sp>
          <p:nvSpPr>
            <p:cNvPr id="25" name="Rectangle: Rounded Corners 28">
              <a:extLst>
                <a:ext uri="{FF2B5EF4-FFF2-40B4-BE49-F238E27FC236}">
                  <a16:creationId xmlns:a16="http://schemas.microsoft.com/office/drawing/2014/main" id="{3F8E407F-9A41-7EB6-806E-79C21EF19789}"/>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26" name="Rectangle: Rounded Corners 29">
              <a:extLst>
                <a:ext uri="{FF2B5EF4-FFF2-40B4-BE49-F238E27FC236}">
                  <a16:creationId xmlns:a16="http://schemas.microsoft.com/office/drawing/2014/main" id="{2E0786C9-AA16-9967-1146-0D5F9F6E9607}"/>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27" name="Rectangle: Rounded Corners 30">
              <a:extLst>
                <a:ext uri="{FF2B5EF4-FFF2-40B4-BE49-F238E27FC236}">
                  <a16:creationId xmlns:a16="http://schemas.microsoft.com/office/drawing/2014/main" id="{20F9CC0B-56F7-F3F0-467B-26EA804D7D44}"/>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29" name="Rectangle 28">
              <a:extLst>
                <a:ext uri="{FF2B5EF4-FFF2-40B4-BE49-F238E27FC236}">
                  <a16:creationId xmlns:a16="http://schemas.microsoft.com/office/drawing/2014/main" id="{4F79BBD3-4C7B-C1C1-700A-42709F10A186}"/>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2" name="Freeform: Shape 33">
              <a:extLst>
                <a:ext uri="{FF2B5EF4-FFF2-40B4-BE49-F238E27FC236}">
                  <a16:creationId xmlns:a16="http://schemas.microsoft.com/office/drawing/2014/main" id="{74F737DA-A5B1-D3B1-52A8-185F7A414F64}"/>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33" name="Rectangle 32">
            <a:extLst>
              <a:ext uri="{FF2B5EF4-FFF2-40B4-BE49-F238E27FC236}">
                <a16:creationId xmlns:a16="http://schemas.microsoft.com/office/drawing/2014/main" id="{831AADD7-9AC6-7C96-C645-ADF8D47D3443}"/>
              </a:ext>
            </a:extLst>
          </p:cNvPr>
          <p:cNvSpPr/>
          <p:nvPr/>
        </p:nvSpPr>
        <p:spPr>
          <a:xfrm>
            <a:off x="10418064" y="461975"/>
            <a:ext cx="1279315" cy="276999"/>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Dynamic Chat</a:t>
            </a:r>
          </a:p>
        </p:txBody>
      </p:sp>
      <p:pic>
        <p:nvPicPr>
          <p:cNvPr id="34" name="Picture 33" descr="A close up of a logo&#10;&#10;Description automatically generated">
            <a:extLst>
              <a:ext uri="{FF2B5EF4-FFF2-40B4-BE49-F238E27FC236}">
                <a16:creationId xmlns:a16="http://schemas.microsoft.com/office/drawing/2014/main" id="{F7A39E51-5451-8FCC-F17C-D16045E1CA37}"/>
              </a:ext>
            </a:extLst>
          </p:cNvPr>
          <p:cNvPicPr>
            <a:picLocks noChangeAspect="1"/>
          </p:cNvPicPr>
          <p:nvPr/>
        </p:nvPicPr>
        <p:blipFill>
          <a:blip r:embed="rId5">
            <a:lum bright="70000" contrast="-70000"/>
          </a:blip>
          <a:stretch>
            <a:fillRect/>
          </a:stretch>
        </p:blipFill>
        <p:spPr>
          <a:xfrm>
            <a:off x="9905597" y="387419"/>
            <a:ext cx="455534" cy="455534"/>
          </a:xfrm>
          <a:prstGeom prst="rect">
            <a:avLst/>
          </a:prstGeom>
        </p:spPr>
      </p:pic>
      <p:sp>
        <p:nvSpPr>
          <p:cNvPr id="8" name="TextBox 7">
            <a:extLst>
              <a:ext uri="{FF2B5EF4-FFF2-40B4-BE49-F238E27FC236}">
                <a16:creationId xmlns:a16="http://schemas.microsoft.com/office/drawing/2014/main" id="{BEBB55EA-6E51-1CE6-2E82-290379C23BAA}"/>
              </a:ext>
            </a:extLst>
          </p:cNvPr>
          <p:cNvSpPr txBox="1"/>
          <p:nvPr/>
        </p:nvSpPr>
        <p:spPr>
          <a:xfrm>
            <a:off x="3647134" y="2873905"/>
            <a:ext cx="1791442"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
                <a:srgbClr val="000000"/>
              </a:buClr>
              <a:buSzTx/>
              <a:buFont typeface="Arial"/>
              <a:buNone/>
              <a:tabLst/>
              <a:defRPr/>
            </a:pPr>
            <a:r>
              <a:rPr lang="en-US" sz="1600" kern="0" dirty="0">
                <a:solidFill>
                  <a:schemeClr val="accent6"/>
                </a:solidFill>
                <a:latin typeface="Adobe Clean ExtraBold"/>
                <a:cs typeface="Arial"/>
                <a:sym typeface="Arial"/>
              </a:rPr>
              <a:t>Live Chat</a:t>
            </a:r>
            <a:endPar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endParaRPr>
          </a:p>
        </p:txBody>
      </p:sp>
      <p:sp>
        <p:nvSpPr>
          <p:cNvPr id="11" name="TextBox 10">
            <a:extLst>
              <a:ext uri="{FF2B5EF4-FFF2-40B4-BE49-F238E27FC236}">
                <a16:creationId xmlns:a16="http://schemas.microsoft.com/office/drawing/2014/main" id="{4E06D9C3-15F5-8696-1123-0735B1F90B16}"/>
              </a:ext>
            </a:extLst>
          </p:cNvPr>
          <p:cNvSpPr txBox="1"/>
          <p:nvPr/>
        </p:nvSpPr>
        <p:spPr>
          <a:xfrm>
            <a:off x="3178628" y="4071019"/>
            <a:ext cx="2821055" cy="1800493"/>
          </a:xfrm>
          <a:prstGeom prst="rect">
            <a:avLst/>
          </a:prstGeom>
          <a:noFill/>
        </p:spPr>
        <p:txBody>
          <a:bodyPr wrap="square">
            <a:spAutoFit/>
          </a:bodyPr>
          <a:lstStyle/>
          <a:p>
            <a:pPr>
              <a:spcAft>
                <a:spcPts val="600"/>
              </a:spcAft>
            </a:pPr>
            <a:r>
              <a:rPr lang="en-US" sz="1200" dirty="0">
                <a:latin typeface="+mj-lt"/>
              </a:rPr>
              <a:t>Great for:</a:t>
            </a:r>
          </a:p>
          <a:p>
            <a:pPr marL="285750" indent="-285750">
              <a:spcAft>
                <a:spcPts val="600"/>
              </a:spcAft>
              <a:buFont typeface="Arial" panose="020B0604020202020204" pitchFamily="34" charset="0"/>
              <a:buChar char="•"/>
            </a:pPr>
            <a:r>
              <a:rPr lang="en-US" sz="1200" dirty="0"/>
              <a:t>Sales BDR teams wanting a selective and conservative approach to using sales resources</a:t>
            </a:r>
          </a:p>
          <a:p>
            <a:pPr marL="285750" indent="-285750">
              <a:spcAft>
                <a:spcPts val="600"/>
              </a:spcAft>
              <a:buFont typeface="Arial" panose="020B0604020202020204" pitchFamily="34" charset="0"/>
              <a:buChar char="•"/>
            </a:pPr>
            <a:r>
              <a:rPr lang="en-US" sz="1200" dirty="0"/>
              <a:t>Ensuring you’re always talking to hand-raisers </a:t>
            </a:r>
          </a:p>
          <a:p>
            <a:pPr marL="285750" indent="-285750">
              <a:spcAft>
                <a:spcPts val="600"/>
              </a:spcAft>
              <a:buFont typeface="Arial" panose="020B0604020202020204" pitchFamily="34" charset="0"/>
              <a:buChar char="•"/>
            </a:pPr>
            <a:r>
              <a:rPr lang="en-US" sz="1200" dirty="0"/>
              <a:t>Offering after form fill or during automated chat conversation</a:t>
            </a:r>
          </a:p>
        </p:txBody>
      </p:sp>
      <p:sp>
        <p:nvSpPr>
          <p:cNvPr id="13" name="TextBox 12">
            <a:extLst>
              <a:ext uri="{FF2B5EF4-FFF2-40B4-BE49-F238E27FC236}">
                <a16:creationId xmlns:a16="http://schemas.microsoft.com/office/drawing/2014/main" id="{1FA0EFE1-0B00-4B32-FE25-52F81F3DCC00}"/>
              </a:ext>
            </a:extLst>
          </p:cNvPr>
          <p:cNvSpPr txBox="1"/>
          <p:nvPr/>
        </p:nvSpPr>
        <p:spPr>
          <a:xfrm>
            <a:off x="6139817" y="2873905"/>
            <a:ext cx="2944761"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
                <a:srgbClr val="000000"/>
              </a:buClr>
              <a:buSzTx/>
              <a:buFont typeface="Arial"/>
              <a:buNone/>
              <a:tabLst/>
              <a:defRPr/>
            </a:pPr>
            <a:r>
              <a:rPr lang="en-US" sz="1600" kern="0" dirty="0">
                <a:solidFill>
                  <a:schemeClr val="accent6"/>
                </a:solidFill>
                <a:latin typeface="Adobe Clean ExtraBold"/>
                <a:cs typeface="Arial"/>
                <a:sym typeface="Arial"/>
              </a:rPr>
              <a:t>Conversational Flows</a:t>
            </a:r>
            <a:endPar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endParaRPr>
          </a:p>
        </p:txBody>
      </p:sp>
      <p:sp>
        <p:nvSpPr>
          <p:cNvPr id="17" name="TextBox 16">
            <a:extLst>
              <a:ext uri="{FF2B5EF4-FFF2-40B4-BE49-F238E27FC236}">
                <a16:creationId xmlns:a16="http://schemas.microsoft.com/office/drawing/2014/main" id="{83A28835-FCC7-C75D-D522-6B3BE3AD990A}"/>
              </a:ext>
            </a:extLst>
          </p:cNvPr>
          <p:cNvSpPr txBox="1"/>
          <p:nvPr/>
        </p:nvSpPr>
        <p:spPr>
          <a:xfrm>
            <a:off x="6182025" y="4071019"/>
            <a:ext cx="2794254" cy="1538883"/>
          </a:xfrm>
          <a:prstGeom prst="rect">
            <a:avLst/>
          </a:prstGeom>
          <a:noFill/>
        </p:spPr>
        <p:txBody>
          <a:bodyPr wrap="square">
            <a:spAutoFit/>
          </a:bodyPr>
          <a:lstStyle/>
          <a:p>
            <a:r>
              <a:rPr lang="en-US" sz="1200" dirty="0">
                <a:latin typeface="+mj-lt"/>
              </a:rPr>
              <a:t>Great for:</a:t>
            </a:r>
          </a:p>
          <a:p>
            <a:pPr marL="285750" indent="-285750">
              <a:spcAft>
                <a:spcPts val="600"/>
              </a:spcAft>
              <a:buFont typeface="Arial" panose="020B0604020202020204" pitchFamily="34" charset="0"/>
              <a:buChar char="•"/>
            </a:pPr>
            <a:r>
              <a:rPr lang="en-US" sz="1200" dirty="0"/>
              <a:t>Making your forms and landing pages less static</a:t>
            </a:r>
          </a:p>
          <a:p>
            <a:pPr marL="285750" indent="-285750">
              <a:spcAft>
                <a:spcPts val="600"/>
              </a:spcAft>
              <a:buFont typeface="Arial" panose="020B0604020202020204" pitchFamily="34" charset="0"/>
              <a:buChar char="•"/>
            </a:pPr>
            <a:r>
              <a:rPr lang="en-US" sz="1200" dirty="0"/>
              <a:t>Qualify and booking meetings without needing a chat bot module</a:t>
            </a:r>
          </a:p>
          <a:p>
            <a:pPr marL="285750" indent="-285750">
              <a:spcAft>
                <a:spcPts val="600"/>
              </a:spcAft>
              <a:buFont typeface="Arial" panose="020B0604020202020204" pitchFamily="34" charset="0"/>
              <a:buChar char="•"/>
            </a:pPr>
            <a:r>
              <a:rPr lang="en-US" sz="1200" dirty="0"/>
              <a:t>Qualifying customers before offering live chat</a:t>
            </a:r>
          </a:p>
        </p:txBody>
      </p:sp>
      <p:sp>
        <p:nvSpPr>
          <p:cNvPr id="12" name="TextBox 11">
            <a:extLst>
              <a:ext uri="{FF2B5EF4-FFF2-40B4-BE49-F238E27FC236}">
                <a16:creationId xmlns:a16="http://schemas.microsoft.com/office/drawing/2014/main" id="{1BBBE65C-E337-3D9D-218E-B8CFB762C3FA}"/>
              </a:ext>
            </a:extLst>
          </p:cNvPr>
          <p:cNvSpPr txBox="1"/>
          <p:nvPr/>
        </p:nvSpPr>
        <p:spPr>
          <a:xfrm>
            <a:off x="197793" y="3200769"/>
            <a:ext cx="2662583" cy="646331"/>
          </a:xfrm>
          <a:prstGeom prst="rect">
            <a:avLst/>
          </a:prstGeom>
          <a:noFill/>
        </p:spPr>
        <p:txBody>
          <a:bodyPr wrap="square">
            <a:spAutoFit/>
          </a:bodyPr>
          <a:lstStyle/>
          <a:p>
            <a:r>
              <a:rPr lang="en-US" sz="1200" dirty="0"/>
              <a:t>2-way conversation between website visitor and chat bot using pre-defined dialogues powered by decision-tree logic</a:t>
            </a:r>
          </a:p>
        </p:txBody>
      </p:sp>
      <p:sp>
        <p:nvSpPr>
          <p:cNvPr id="18" name="TextBox 17">
            <a:extLst>
              <a:ext uri="{FF2B5EF4-FFF2-40B4-BE49-F238E27FC236}">
                <a16:creationId xmlns:a16="http://schemas.microsoft.com/office/drawing/2014/main" id="{D3978029-FF70-79D7-6F09-8A311AF4FF23}"/>
              </a:ext>
            </a:extLst>
          </p:cNvPr>
          <p:cNvSpPr txBox="1"/>
          <p:nvPr/>
        </p:nvSpPr>
        <p:spPr>
          <a:xfrm>
            <a:off x="3178627" y="3200769"/>
            <a:ext cx="2726573" cy="461665"/>
          </a:xfrm>
          <a:prstGeom prst="rect">
            <a:avLst/>
          </a:prstGeom>
          <a:noFill/>
        </p:spPr>
        <p:txBody>
          <a:bodyPr wrap="square">
            <a:spAutoFit/>
          </a:bodyPr>
          <a:lstStyle/>
          <a:p>
            <a:r>
              <a:rPr lang="en-US" sz="1200" dirty="0"/>
              <a:t>Freeform 2-way conversation between website visitors and live sales agents</a:t>
            </a:r>
          </a:p>
        </p:txBody>
      </p:sp>
      <p:sp>
        <p:nvSpPr>
          <p:cNvPr id="36" name="TextBox 35">
            <a:extLst>
              <a:ext uri="{FF2B5EF4-FFF2-40B4-BE49-F238E27FC236}">
                <a16:creationId xmlns:a16="http://schemas.microsoft.com/office/drawing/2014/main" id="{B159F61E-415B-8958-38C3-A3E00DC077DF}"/>
              </a:ext>
            </a:extLst>
          </p:cNvPr>
          <p:cNvSpPr txBox="1"/>
          <p:nvPr/>
        </p:nvSpPr>
        <p:spPr>
          <a:xfrm>
            <a:off x="6182025" y="3200769"/>
            <a:ext cx="2920969" cy="830997"/>
          </a:xfrm>
          <a:prstGeom prst="rect">
            <a:avLst/>
          </a:prstGeom>
          <a:noFill/>
        </p:spPr>
        <p:txBody>
          <a:bodyPr wrap="square">
            <a:spAutoFit/>
          </a:bodyPr>
          <a:lstStyle/>
          <a:p>
            <a:r>
              <a:rPr lang="en-US" sz="1200" dirty="0"/>
              <a:t>Lead generation forms embedded on web, landing pages, emails and more that prompt customers with content and actions to take in the moment without needing a chat bot</a:t>
            </a:r>
          </a:p>
        </p:txBody>
      </p:sp>
      <p:sp>
        <p:nvSpPr>
          <p:cNvPr id="38" name="TextBox 37">
            <a:extLst>
              <a:ext uri="{FF2B5EF4-FFF2-40B4-BE49-F238E27FC236}">
                <a16:creationId xmlns:a16="http://schemas.microsoft.com/office/drawing/2014/main" id="{27FBF9CB-DC13-A6D7-34E2-8E891BEF83A4}"/>
              </a:ext>
            </a:extLst>
          </p:cNvPr>
          <p:cNvSpPr txBox="1"/>
          <p:nvPr/>
        </p:nvSpPr>
        <p:spPr>
          <a:xfrm>
            <a:off x="9240318" y="3200769"/>
            <a:ext cx="2841459" cy="830997"/>
          </a:xfrm>
          <a:prstGeom prst="rect">
            <a:avLst/>
          </a:prstGeom>
          <a:noFill/>
        </p:spPr>
        <p:txBody>
          <a:bodyPr wrap="square">
            <a:spAutoFit/>
          </a:bodyPr>
          <a:lstStyle/>
          <a:p>
            <a:r>
              <a:rPr lang="en-US" sz="1200" dirty="0"/>
              <a:t>Freeform 2-way conversation between website visitors and a chat bot powered by generative AI that has been trained with sales, marketing and product knowledge</a:t>
            </a:r>
          </a:p>
        </p:txBody>
      </p:sp>
      <p:pic>
        <p:nvPicPr>
          <p:cNvPr id="47" name="Graphic 46">
            <a:extLst>
              <a:ext uri="{FF2B5EF4-FFF2-40B4-BE49-F238E27FC236}">
                <a16:creationId xmlns:a16="http://schemas.microsoft.com/office/drawing/2014/main" id="{9A0F6020-7E52-335F-B7F8-055DADDB71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2118" y="2188277"/>
            <a:ext cx="382718" cy="292667"/>
          </a:xfrm>
          <a:prstGeom prst="rect">
            <a:avLst/>
          </a:prstGeom>
        </p:spPr>
      </p:pic>
      <p:pic>
        <p:nvPicPr>
          <p:cNvPr id="49" name="Graphic 48">
            <a:extLst>
              <a:ext uri="{FF2B5EF4-FFF2-40B4-BE49-F238E27FC236}">
                <a16:creationId xmlns:a16="http://schemas.microsoft.com/office/drawing/2014/main" id="{C582D0B0-0E09-D75C-1E71-DA1DC714A4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0455" y="2138044"/>
            <a:ext cx="304800" cy="342900"/>
          </a:xfrm>
          <a:prstGeom prst="rect">
            <a:avLst/>
          </a:prstGeom>
        </p:spPr>
      </p:pic>
      <p:pic>
        <p:nvPicPr>
          <p:cNvPr id="50" name="Graphic 49" descr="Decision chart with solid fill">
            <a:extLst>
              <a:ext uri="{FF2B5EF4-FFF2-40B4-BE49-F238E27FC236}">
                <a16:creationId xmlns:a16="http://schemas.microsoft.com/office/drawing/2014/main" id="{C2022297-8D03-60A0-9DC1-B20A5045FE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78731" y="2077110"/>
            <a:ext cx="451411" cy="451411"/>
          </a:xfrm>
          <a:prstGeom prst="rect">
            <a:avLst/>
          </a:prstGeom>
        </p:spPr>
      </p:pic>
      <p:pic>
        <p:nvPicPr>
          <p:cNvPr id="51" name="Graphic 50" descr="Artificial Intelligence outline">
            <a:extLst>
              <a:ext uri="{FF2B5EF4-FFF2-40B4-BE49-F238E27FC236}">
                <a16:creationId xmlns:a16="http://schemas.microsoft.com/office/drawing/2014/main" id="{22691814-11BA-2583-BC97-F44642FC80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46850" y="2061373"/>
            <a:ext cx="489191" cy="489191"/>
          </a:xfrm>
          <a:prstGeom prst="rect">
            <a:avLst/>
          </a:prstGeom>
        </p:spPr>
      </p:pic>
    </p:spTree>
    <p:extLst>
      <p:ext uri="{BB962C8B-B14F-4D97-AF65-F5344CB8AC3E}">
        <p14:creationId xmlns:p14="http://schemas.microsoft.com/office/powerpoint/2010/main" val="10949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D74C4B1-55B7-2790-EB3E-840CDE1CA654}"/>
              </a:ext>
            </a:extLst>
          </p:cNvPr>
          <p:cNvPicPr>
            <a:picLocks noChangeAspect="1"/>
          </p:cNvPicPr>
          <p:nvPr/>
        </p:nvPicPr>
        <p:blipFill rotWithShape="1">
          <a:blip r:embed="rId3"/>
          <a:srcRect l="11274" t="13129" r="10604"/>
          <a:stretch/>
        </p:blipFill>
        <p:spPr>
          <a:xfrm>
            <a:off x="5953323" y="1874242"/>
            <a:ext cx="7768360" cy="5125716"/>
          </a:xfrm>
          <a:prstGeom prst="rect">
            <a:avLst/>
          </a:prstGeom>
        </p:spPr>
      </p:pic>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dirty="0">
                <a:solidFill>
                  <a:schemeClr val="accent6"/>
                </a:solidFill>
              </a:rPr>
              <a:t>Dynamic Chat</a:t>
            </a:r>
            <a:br>
              <a:rPr lang="en-US" sz="2800" b="1" dirty="0">
                <a:solidFill>
                  <a:schemeClr val="accent6"/>
                </a:solidFill>
              </a:rPr>
            </a:br>
            <a:r>
              <a:rPr lang="en-US" sz="1800" dirty="0">
                <a:solidFill>
                  <a:schemeClr val="tx1"/>
                </a:solidFill>
                <a:latin typeface="+mn-lt"/>
              </a:rPr>
              <a:t>Drive engagement and conversions with interactive, personalized conversations for every web visitor</a:t>
            </a:r>
            <a:endParaRPr lang="en-US" sz="2800" dirty="0">
              <a:solidFill>
                <a:schemeClr val="tx1"/>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461975"/>
            <a:ext cx="1279315" cy="276999"/>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Dynamic Chat</a:t>
            </a:r>
          </a:p>
        </p:txBody>
      </p:sp>
      <p:pic>
        <p:nvPicPr>
          <p:cNvPr id="49" name="Picture 48">
            <a:extLst>
              <a:ext uri="{FF2B5EF4-FFF2-40B4-BE49-F238E27FC236}">
                <a16:creationId xmlns:a16="http://schemas.microsoft.com/office/drawing/2014/main" id="{6046E40E-4332-A646-B084-380B3C7A9A73}"/>
              </a:ext>
            </a:extLst>
          </p:cNvPr>
          <p:cNvPicPr>
            <a:picLocks noChangeAspect="1"/>
          </p:cNvPicPr>
          <p:nvPr/>
        </p:nvPicPr>
        <p:blipFill rotWithShape="1">
          <a:blip r:embed="rId4">
            <a:extLst>
              <a:ext uri="{28A0092B-C50C-407E-A947-70E740481C1C}">
                <a14:useLocalDpi xmlns:a14="http://schemas.microsoft.com/office/drawing/2010/main" val="0"/>
              </a:ext>
            </a:extLst>
          </a:blip>
          <a:srcRect b="1334"/>
          <a:stretch/>
        </p:blipFill>
        <p:spPr>
          <a:xfrm>
            <a:off x="6938839" y="2156326"/>
            <a:ext cx="5727144" cy="3669799"/>
          </a:xfrm>
          <a:prstGeom prst="rect">
            <a:avLst/>
          </a:prstGeom>
        </p:spPr>
      </p:pic>
      <p:pic>
        <p:nvPicPr>
          <p:cNvPr id="53" name="Picture 52" descr="A close up of a logo&#10;&#10;Description automatically generated">
            <a:extLst>
              <a:ext uri="{FF2B5EF4-FFF2-40B4-BE49-F238E27FC236}">
                <a16:creationId xmlns:a16="http://schemas.microsoft.com/office/drawing/2014/main" id="{A4DCCAA9-11E3-EB4A-BB4E-E8390A9CED1B}"/>
              </a:ext>
            </a:extLst>
          </p:cNvPr>
          <p:cNvPicPr>
            <a:picLocks noChangeAspect="1"/>
          </p:cNvPicPr>
          <p:nvPr/>
        </p:nvPicPr>
        <p:blipFill>
          <a:blip r:embed="rId5">
            <a:lum bright="70000" contrast="-70000"/>
          </a:blip>
          <a:stretch>
            <a:fillRect/>
          </a:stretch>
        </p:blipFill>
        <p:spPr>
          <a:xfrm>
            <a:off x="9930997" y="400119"/>
            <a:ext cx="403720" cy="403720"/>
          </a:xfrm>
          <a:prstGeom prst="rect">
            <a:avLst/>
          </a:prstGeom>
        </p:spPr>
      </p:pic>
      <p:sp>
        <p:nvSpPr>
          <p:cNvPr id="16" name="Rectangle 15">
            <a:extLst>
              <a:ext uri="{FF2B5EF4-FFF2-40B4-BE49-F238E27FC236}">
                <a16:creationId xmlns:a16="http://schemas.microsoft.com/office/drawing/2014/main" id="{3B17481C-EDB5-84DD-8E27-0BC9CB6DF725}"/>
              </a:ext>
            </a:extLst>
          </p:cNvPr>
          <p:cNvSpPr/>
          <p:nvPr/>
        </p:nvSpPr>
        <p:spPr>
          <a:xfrm>
            <a:off x="1080061" y="2055857"/>
            <a:ext cx="5260386" cy="2400657"/>
          </a:xfrm>
          <a:prstGeom prst="rect">
            <a:avLst/>
          </a:prstGeom>
        </p:spPr>
        <p:txBody>
          <a:bodyPr wrap="square" lIns="91440" tIns="45720" rIns="91440" bIns="45720" anchor="t">
            <a:spAutoFit/>
          </a:bodyPr>
          <a:lstStyle/>
          <a:p>
            <a:pPr defTabSz="913852">
              <a:defRPr/>
            </a:pPr>
            <a:r>
              <a:rPr lang="en-US" kern="0" dirty="0">
                <a:latin typeface="+mj-lt"/>
              </a:rPr>
              <a:t>Features and enhancements coming in September</a:t>
            </a:r>
          </a:p>
          <a:p>
            <a:pPr defTabSz="913852">
              <a:defRPr/>
            </a:pPr>
            <a:endParaRPr lang="en-US" sz="2000" kern="0" dirty="0">
              <a:latin typeface="+mj-lt"/>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Live chat &amp; agent inbox</a:t>
            </a:r>
            <a:endParaRPr lang="en-US" sz="1600" kern="0" dirty="0">
              <a:latin typeface="Adobe Clean SemiLight" panose="020B0403020404020204" pitchFamily="34" charset="0"/>
              <a:ea typeface="Centra No1" pitchFamily="2" charset="77"/>
            </a:endParaRPr>
          </a:p>
          <a:p>
            <a:pPr marL="285750" indent="-285750" defTabSz="913852">
              <a:buFont typeface="Arial" panose="020B0604020202020204" pitchFamily="34" charset="0"/>
              <a:buChar char="•"/>
              <a:defRPr/>
            </a:pPr>
            <a:endParaRPr lang="en-US" sz="1600" kern="0" dirty="0">
              <a:latin typeface="Adobe Clean SemiLight"/>
              <a:sym typeface="Nunito Sans"/>
            </a:endParaRPr>
          </a:p>
          <a:p>
            <a:pPr marL="285750" indent="-285750" defTabSz="913852">
              <a:buFont typeface="Arial" panose="020B0604020202020204" pitchFamily="34" charset="0"/>
              <a:buChar char="•"/>
              <a:defRPr/>
            </a:pPr>
            <a:r>
              <a:rPr lang="en-US" sz="1600" kern="0" dirty="0">
                <a:latin typeface="Adobe Clean SemiLight"/>
                <a:sym typeface="Nunito Sans"/>
              </a:rPr>
              <a:t>Smart list targeting</a:t>
            </a:r>
            <a:endParaRPr lang="en-US" sz="1600" dirty="0"/>
          </a:p>
          <a:p>
            <a:pPr marL="285750" indent="-285750" defTabSz="913852">
              <a:buFont typeface="Arial" panose="020B0604020202020204" pitchFamily="34" charset="0"/>
              <a:buChar char="•"/>
              <a:defRPr/>
            </a:pPr>
            <a:endParaRPr lang="en-US" sz="1600" kern="0" dirty="0">
              <a:latin typeface="Adobe Clean SemiLight"/>
              <a:sym typeface="Nunito Sans"/>
            </a:endParaRPr>
          </a:p>
          <a:p>
            <a:pPr marL="285750" indent="-285750" defTabSz="913852">
              <a:buFont typeface="Arial" panose="020B0604020202020204" pitchFamily="34" charset="0"/>
              <a:buChar char="•"/>
              <a:defRPr/>
            </a:pPr>
            <a:r>
              <a:rPr lang="en-US" sz="1600" kern="0" dirty="0">
                <a:latin typeface="Adobe Clean SemiLight"/>
                <a:sym typeface="Nunito Sans"/>
              </a:rPr>
              <a:t>Global performance dashboards</a:t>
            </a:r>
            <a:endParaRPr lang="en-US" sz="1600" kern="0" dirty="0"/>
          </a:p>
          <a:p>
            <a:pPr marL="285750" indent="-285750" defTabSz="913852">
              <a:buFont typeface="Arial" panose="020B0604020202020204" pitchFamily="34" charset="0"/>
              <a:buChar char="•"/>
              <a:defRPr/>
            </a:pPr>
            <a:endParaRPr lang="en-US" sz="1600" kern="0" dirty="0">
              <a:latin typeface="Adobe Clean SemiLight"/>
              <a:sym typeface="Nunito Sans"/>
            </a:endParaRPr>
          </a:p>
          <a:p>
            <a:pPr marL="285750" indent="-285750" defTabSz="913852">
              <a:buFont typeface="Arial" panose="020B0604020202020204" pitchFamily="34" charset="0"/>
              <a:buChar char="•"/>
              <a:defRPr/>
            </a:pPr>
            <a:r>
              <a:rPr lang="en-US" sz="1600" kern="0" dirty="0">
                <a:latin typeface="Adobe Clean SemiLight"/>
                <a:sym typeface="Nunito Sans"/>
              </a:rPr>
              <a:t>Blocked email domains</a:t>
            </a:r>
            <a:endParaRPr lang="en-US" sz="1600" kern="0" dirty="0"/>
          </a:p>
        </p:txBody>
      </p:sp>
      <p:sp>
        <p:nvSpPr>
          <p:cNvPr id="17" name="Rectangle 16">
            <a:extLst>
              <a:ext uri="{FF2B5EF4-FFF2-40B4-BE49-F238E27FC236}">
                <a16:creationId xmlns:a16="http://schemas.microsoft.com/office/drawing/2014/main" id="{2F8F02D6-2717-7A52-129A-C6159C09EB51}"/>
              </a:ext>
            </a:extLst>
          </p:cNvPr>
          <p:cNvSpPr/>
          <p:nvPr/>
        </p:nvSpPr>
        <p:spPr>
          <a:xfrm>
            <a:off x="4113546" y="2055857"/>
            <a:ext cx="2403368" cy="2400657"/>
          </a:xfrm>
          <a:prstGeom prst="rect">
            <a:avLst/>
          </a:prstGeom>
        </p:spPr>
        <p:txBody>
          <a:bodyPr wrap="square" lIns="91440" tIns="45720" rIns="91440" bIns="45720" anchor="t">
            <a:spAutoFit/>
          </a:bodyPr>
          <a:lstStyle/>
          <a:p>
            <a:pPr defTabSz="913852">
              <a:defRPr/>
            </a:pPr>
            <a:endParaRPr lang="en-US" kern="0" dirty="0">
              <a:solidFill>
                <a:srgbClr val="2C2C2C"/>
              </a:solidFill>
              <a:latin typeface="+mj-lt"/>
            </a:endParaRPr>
          </a:p>
          <a:p>
            <a:pPr defTabSz="913852">
              <a:defRPr/>
            </a:pPr>
            <a:endParaRPr lang="en-US" sz="2000" kern="0" dirty="0">
              <a:solidFill>
                <a:srgbClr val="2C2C2C"/>
              </a:solidFill>
              <a:latin typeface="+mj-l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Target account routing</a:t>
            </a:r>
            <a:endParaRPr lang="en-US" sz="1600" dirty="0"/>
          </a:p>
          <a:p>
            <a:pPr marL="285750" indent="-285750" defTabSz="913852">
              <a:buFont typeface="Arial" panose="020B0604020202020204" pitchFamily="34" charset="0"/>
              <a:buChar char="•"/>
              <a:defRPr/>
            </a:pPr>
            <a:endParaRPr lang="en-US" sz="1600" kern="0" dirty="0">
              <a:latin typeface="Adobe Clean SemiLight"/>
              <a:sym typeface="Nunito Sans"/>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Team management</a:t>
            </a:r>
            <a:endParaRPr lang="en-US" sz="1600" kern="0" dirty="0">
              <a:latin typeface="Adobe Clean SemiLight" panose="020B0403020404020204" pitchFamily="34" charset="0"/>
              <a:ea typeface="Centra No1" pitchFamily="2" charset="77"/>
            </a:endParaRPr>
          </a:p>
          <a:p>
            <a:pPr marL="285750" indent="-285750" defTabSz="913852">
              <a:buFont typeface="Arial" panose="020B0604020202020204" pitchFamily="34" charset="0"/>
              <a:buChar char="•"/>
              <a:defRPr/>
            </a:pPr>
            <a:endParaRPr lang="en-US" sz="1600" kern="0" dirty="0">
              <a:latin typeface="Adobe Clean SemiLight"/>
              <a:sym typeface="Nunito Sans"/>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Action card</a:t>
            </a:r>
          </a:p>
          <a:p>
            <a:pPr marL="285115" lvl="1" indent="-285115">
              <a:buClr>
                <a:srgbClr val="2C2C2C"/>
              </a:buClr>
              <a:buFont typeface="Arial" panose="020B0604020202020204" pitchFamily="34" charset="0"/>
              <a:buChar char="•"/>
              <a:defRPr/>
            </a:pPr>
            <a:endParaRPr lang="en-US" sz="1600" kern="0" dirty="0">
              <a:latin typeface="Adobe Clean SemiLight"/>
              <a:sym typeface="Nunito Sans"/>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Global fallback rules</a:t>
            </a:r>
            <a:endParaRPr lang="en-US" sz="1600" dirty="0"/>
          </a:p>
        </p:txBody>
      </p:sp>
      <p:grpSp>
        <p:nvGrpSpPr>
          <p:cNvPr id="20" name="Group 19">
            <a:extLst>
              <a:ext uri="{FF2B5EF4-FFF2-40B4-BE49-F238E27FC236}">
                <a16:creationId xmlns:a16="http://schemas.microsoft.com/office/drawing/2014/main" id="{4D6E5F1E-F9AA-6417-AAA3-3601A98F9947}"/>
              </a:ext>
            </a:extLst>
          </p:cNvPr>
          <p:cNvGrpSpPr/>
          <p:nvPr/>
        </p:nvGrpSpPr>
        <p:grpSpPr>
          <a:xfrm>
            <a:off x="329029" y="1893581"/>
            <a:ext cx="681422" cy="681422"/>
            <a:chOff x="329029" y="2100295"/>
            <a:chExt cx="681422" cy="681422"/>
          </a:xfrm>
        </p:grpSpPr>
        <p:grpSp>
          <p:nvGrpSpPr>
            <p:cNvPr id="21" name="Group 20">
              <a:extLst>
                <a:ext uri="{FF2B5EF4-FFF2-40B4-BE49-F238E27FC236}">
                  <a16:creationId xmlns:a16="http://schemas.microsoft.com/office/drawing/2014/main" id="{262E7E3D-B94E-4D86-94E9-AA52FA078DE1}"/>
                </a:ext>
              </a:extLst>
            </p:cNvPr>
            <p:cNvGrpSpPr/>
            <p:nvPr/>
          </p:nvGrpSpPr>
          <p:grpSpPr>
            <a:xfrm>
              <a:off x="329029" y="2100295"/>
              <a:ext cx="681422" cy="681422"/>
              <a:chOff x="5378677" y="2730500"/>
              <a:chExt cx="2095500" cy="2095500"/>
            </a:xfrm>
          </p:grpSpPr>
          <p:sp>
            <p:nvSpPr>
              <p:cNvPr id="27" name="Oval 26">
                <a:extLst>
                  <a:ext uri="{FF2B5EF4-FFF2-40B4-BE49-F238E27FC236}">
                    <a16:creationId xmlns:a16="http://schemas.microsoft.com/office/drawing/2014/main" id="{8F3CCC26-EF0E-858B-E3CF-7DDD72C27283}"/>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35" name="Oval 34">
                <a:extLst>
                  <a:ext uri="{FF2B5EF4-FFF2-40B4-BE49-F238E27FC236}">
                    <a16:creationId xmlns:a16="http://schemas.microsoft.com/office/drawing/2014/main" id="{26AA5F2B-8FB7-DAA6-2C35-563E6711B7DF}"/>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22" name="Oval 21">
              <a:extLst>
                <a:ext uri="{FF2B5EF4-FFF2-40B4-BE49-F238E27FC236}">
                  <a16:creationId xmlns:a16="http://schemas.microsoft.com/office/drawing/2014/main" id="{41401495-7E78-75ED-03B8-067974704E4D}"/>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25" name="Shape 2581">
              <a:extLst>
                <a:ext uri="{FF2B5EF4-FFF2-40B4-BE49-F238E27FC236}">
                  <a16:creationId xmlns:a16="http://schemas.microsoft.com/office/drawing/2014/main" id="{9D6EB4F6-893A-77A9-4BB8-473F81264701}"/>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Tree>
    <p:extLst>
      <p:ext uri="{BB962C8B-B14F-4D97-AF65-F5344CB8AC3E}">
        <p14:creationId xmlns:p14="http://schemas.microsoft.com/office/powerpoint/2010/main" val="128738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485961" cy="4990640"/>
            <a:chOff x="1789967" y="878820"/>
            <a:chExt cx="74859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a:solidFill>
                    <a:schemeClr val="accent6"/>
                  </a:solidFill>
                  <a:latin typeface="Adobe Clean ExtraBold"/>
                </a:rPr>
                <a:t>Steven Vanderberg</a:t>
              </a: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a:solidFill>
                    <a:schemeClr val="accent6"/>
                  </a:solidFill>
                  <a:latin typeface="Adobe Clean SemiLight"/>
                </a:rPr>
                <a:t>Senior Product Manager</a:t>
              </a:r>
              <a:endParaRPr lang="en-GB" sz="240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0790" y="2586562"/>
              <a:ext cx="3692572" cy="461665"/>
            </a:xfrm>
            <a:prstGeom prst="rect">
              <a:avLst/>
            </a:prstGeom>
            <a:noFill/>
          </p:spPr>
          <p:txBody>
            <a:bodyPr wrap="square" lIns="91440" tIns="45720" rIns="91440" bIns="45720" rtlCol="0" anchor="t">
              <a:spAutoFit/>
            </a:bodyPr>
            <a:lstStyle/>
            <a:p>
              <a:pPr defTabSz="1218987">
                <a:defRPr/>
              </a:pPr>
              <a:r>
                <a:rPr lang="en-US" sz="2400" b="1">
                  <a:solidFill>
                    <a:srgbClr val="1B1B1B"/>
                  </a:solidFill>
                  <a:latin typeface="Adobe Clean"/>
                </a:rPr>
                <a:t>Dynamic Chat</a:t>
              </a:r>
              <a:endParaRPr lang="en-US"/>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sp>
        <p:nvSpPr>
          <p:cNvPr id="2" name="Graphic 7">
            <a:extLst>
              <a:ext uri="{FF2B5EF4-FFF2-40B4-BE49-F238E27FC236}">
                <a16:creationId xmlns:a16="http://schemas.microsoft.com/office/drawing/2014/main" id="{3AE2336E-7631-2B53-AA6A-737565BECEF4}"/>
              </a:ext>
            </a:extLst>
          </p:cNvPr>
          <p:cNvSpPr>
            <a:spLocks noChangeAspect="1"/>
          </p:cNvSpPr>
          <p:nvPr/>
        </p:nvSpPr>
        <p:spPr>
          <a:xfrm>
            <a:off x="1535526" y="2413420"/>
            <a:ext cx="2792693" cy="262432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solidFill>
            <a:schemeClr val="bg1"/>
          </a:solidFill>
          <a:ln w="9525"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dobe Clean SemiLight"/>
              <a:ea typeface="+mn-ea"/>
              <a:cs typeface="+mn-cs"/>
            </a:endParaRPr>
          </a:p>
        </p:txBody>
      </p:sp>
      <p:pic>
        <p:nvPicPr>
          <p:cNvPr id="12" name="Picture 11" descr="A close up of a logo&#10;&#10;Description automatically generated">
            <a:extLst>
              <a:ext uri="{FF2B5EF4-FFF2-40B4-BE49-F238E27FC236}">
                <a16:creationId xmlns:a16="http://schemas.microsoft.com/office/drawing/2014/main" id="{EAFD6E0B-5BCF-8D4C-A4F0-B61862541A96}"/>
              </a:ext>
            </a:extLst>
          </p:cNvPr>
          <p:cNvPicPr>
            <a:picLocks noChangeAspect="1"/>
          </p:cNvPicPr>
          <p:nvPr/>
        </p:nvPicPr>
        <p:blipFill>
          <a:blip r:embed="rId5">
            <a:lum bright="70000" contrast="-70000"/>
          </a:blip>
          <a:stretch>
            <a:fillRect/>
          </a:stretch>
        </p:blipFill>
        <p:spPr>
          <a:xfrm>
            <a:off x="4477134" y="2641422"/>
            <a:ext cx="580018" cy="580018"/>
          </a:xfrm>
          <a:prstGeom prst="rect">
            <a:avLst/>
          </a:prstGeom>
        </p:spPr>
      </p:pic>
      <p:sp>
        <p:nvSpPr>
          <p:cNvPr id="4" name="Graphic 7">
            <a:extLst>
              <a:ext uri="{FF2B5EF4-FFF2-40B4-BE49-F238E27FC236}">
                <a16:creationId xmlns:a16="http://schemas.microsoft.com/office/drawing/2014/main" id="{9FE539C4-6A78-AC6A-D3C0-3C03C43FD7DB}"/>
              </a:ext>
            </a:extLst>
          </p:cNvPr>
          <p:cNvSpPr>
            <a:spLocks noChangeAspect="1"/>
          </p:cNvSpPr>
          <p:nvPr/>
        </p:nvSpPr>
        <p:spPr>
          <a:xfrm>
            <a:off x="1535526" y="2413420"/>
            <a:ext cx="2792693" cy="262432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blipFill>
            <a:blip r:embed="rId6"/>
            <a:stretch>
              <a:fillRect l="6038" t="2" r="-2286" b="-4350"/>
            </a:stretch>
          </a:blipFill>
          <a:ln w="9525"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dobe Clean SemiLight"/>
              <a:ea typeface="+mn-ea"/>
              <a:cs typeface="+mn-cs"/>
            </a:endParaRPr>
          </a:p>
        </p:txBody>
      </p:sp>
    </p:spTree>
    <p:extLst>
      <p:ext uri="{BB962C8B-B14F-4D97-AF65-F5344CB8AC3E}">
        <p14:creationId xmlns:p14="http://schemas.microsoft.com/office/powerpoint/2010/main" val="24294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A30AC1-1A24-7B9A-7C44-AE722F0FED5D}"/>
              </a:ext>
            </a:extLst>
          </p:cNvPr>
          <p:cNvPicPr>
            <a:picLocks noChangeAspect="1"/>
          </p:cNvPicPr>
          <p:nvPr/>
        </p:nvPicPr>
        <p:blipFill rotWithShape="1">
          <a:blip r:embed="rId3"/>
          <a:srcRect l="11274" t="13129" r="10604"/>
          <a:stretch/>
        </p:blipFill>
        <p:spPr>
          <a:xfrm>
            <a:off x="6105723" y="2026642"/>
            <a:ext cx="7768360" cy="5125716"/>
          </a:xfrm>
          <a:prstGeom prst="rect">
            <a:avLst/>
          </a:prstGeom>
        </p:spPr>
      </p:pic>
      <p:pic>
        <p:nvPicPr>
          <p:cNvPr id="9" name="Picture 8">
            <a:extLst>
              <a:ext uri="{FF2B5EF4-FFF2-40B4-BE49-F238E27FC236}">
                <a16:creationId xmlns:a16="http://schemas.microsoft.com/office/drawing/2014/main" id="{100416DC-CBAC-76DF-9164-4572612428F8}"/>
              </a:ext>
            </a:extLst>
          </p:cNvPr>
          <p:cNvPicPr>
            <a:picLocks noChangeAspect="1"/>
          </p:cNvPicPr>
          <p:nvPr/>
        </p:nvPicPr>
        <p:blipFill rotWithShape="1">
          <a:blip r:embed="rId4"/>
          <a:srcRect b="10198"/>
          <a:stretch/>
        </p:blipFill>
        <p:spPr>
          <a:xfrm>
            <a:off x="7095705" y="2306863"/>
            <a:ext cx="5720410" cy="3600452"/>
          </a:xfrm>
          <a:prstGeom prst="rect">
            <a:avLst/>
          </a:prstGeom>
        </p:spPr>
      </p:pic>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b="1" dirty="0">
                <a:solidFill>
                  <a:schemeClr val="accent6"/>
                </a:solidFill>
              </a:rPr>
              <a:t>Conversational Forms</a:t>
            </a:r>
            <a:br>
              <a:rPr lang="en-US" sz="2800" b="1" dirty="0">
                <a:solidFill>
                  <a:schemeClr val="accent6"/>
                </a:solidFill>
              </a:rPr>
            </a:br>
            <a:r>
              <a:rPr lang="en-US" sz="1800" dirty="0">
                <a:solidFill>
                  <a:schemeClr val="tx1"/>
                </a:solidFill>
                <a:latin typeface="+mn-lt"/>
              </a:rPr>
              <a:t>Turn your forms conversational and instantly qualify high value leads</a:t>
            </a:r>
            <a:endParaRPr lang="en-US" sz="2800" dirty="0">
              <a:solidFill>
                <a:schemeClr val="tx1"/>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461975"/>
            <a:ext cx="1279315" cy="276999"/>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Dynamic Chat</a:t>
            </a:r>
          </a:p>
        </p:txBody>
      </p:sp>
      <p:sp>
        <p:nvSpPr>
          <p:cNvPr id="41" name="Shape 2581">
            <a:extLst>
              <a:ext uri="{FF2B5EF4-FFF2-40B4-BE49-F238E27FC236}">
                <a16:creationId xmlns:a16="http://schemas.microsoft.com/office/drawing/2014/main" id="{49502487-D27C-4DDC-A97A-B482D83B190E}"/>
              </a:ext>
            </a:extLst>
          </p:cNvPr>
          <p:cNvSpPr/>
          <p:nvPr/>
        </p:nvSpPr>
        <p:spPr>
          <a:xfrm>
            <a:off x="-5955497" y="1982663"/>
            <a:ext cx="432872" cy="432872"/>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pic>
        <p:nvPicPr>
          <p:cNvPr id="2" name="Picture 1" descr="A close up of a logo&#10;&#10;Description automatically generated">
            <a:extLst>
              <a:ext uri="{FF2B5EF4-FFF2-40B4-BE49-F238E27FC236}">
                <a16:creationId xmlns:a16="http://schemas.microsoft.com/office/drawing/2014/main" id="{06D44FEB-3DAA-1708-1950-87939C3BB3D4}"/>
              </a:ext>
            </a:extLst>
          </p:cNvPr>
          <p:cNvPicPr>
            <a:picLocks noChangeAspect="1"/>
          </p:cNvPicPr>
          <p:nvPr/>
        </p:nvPicPr>
        <p:blipFill>
          <a:blip r:embed="rId5">
            <a:lum bright="70000" contrast="-70000"/>
          </a:blip>
          <a:stretch>
            <a:fillRect/>
          </a:stretch>
        </p:blipFill>
        <p:spPr>
          <a:xfrm>
            <a:off x="9930997" y="400119"/>
            <a:ext cx="403720" cy="403720"/>
          </a:xfrm>
          <a:prstGeom prst="rect">
            <a:avLst/>
          </a:prstGeom>
        </p:spPr>
      </p:pic>
      <p:grpSp>
        <p:nvGrpSpPr>
          <p:cNvPr id="5" name="Group 4">
            <a:extLst>
              <a:ext uri="{FF2B5EF4-FFF2-40B4-BE49-F238E27FC236}">
                <a16:creationId xmlns:a16="http://schemas.microsoft.com/office/drawing/2014/main" id="{5DB0395C-C4C1-B279-6975-94A917082A33}"/>
              </a:ext>
            </a:extLst>
          </p:cNvPr>
          <p:cNvGrpSpPr/>
          <p:nvPr/>
        </p:nvGrpSpPr>
        <p:grpSpPr>
          <a:xfrm>
            <a:off x="329029" y="1893581"/>
            <a:ext cx="681422" cy="681422"/>
            <a:chOff x="329029" y="2100295"/>
            <a:chExt cx="681422" cy="681422"/>
          </a:xfrm>
        </p:grpSpPr>
        <p:grpSp>
          <p:nvGrpSpPr>
            <p:cNvPr id="6" name="Group 5">
              <a:extLst>
                <a:ext uri="{FF2B5EF4-FFF2-40B4-BE49-F238E27FC236}">
                  <a16:creationId xmlns:a16="http://schemas.microsoft.com/office/drawing/2014/main" id="{CDE59E5B-2D21-9D59-1534-A7BAEEAB21D3}"/>
                </a:ext>
              </a:extLst>
            </p:cNvPr>
            <p:cNvGrpSpPr/>
            <p:nvPr/>
          </p:nvGrpSpPr>
          <p:grpSpPr>
            <a:xfrm>
              <a:off x="329029" y="2100295"/>
              <a:ext cx="681422" cy="681422"/>
              <a:chOff x="5378677" y="2730500"/>
              <a:chExt cx="2095500" cy="2095500"/>
            </a:xfrm>
          </p:grpSpPr>
          <p:sp>
            <p:nvSpPr>
              <p:cNvPr id="11" name="Oval 10">
                <a:extLst>
                  <a:ext uri="{FF2B5EF4-FFF2-40B4-BE49-F238E27FC236}">
                    <a16:creationId xmlns:a16="http://schemas.microsoft.com/office/drawing/2014/main" id="{CECBAD37-6903-A706-FBD0-474FDFF343EA}"/>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2" name="Oval 11">
                <a:extLst>
                  <a:ext uri="{FF2B5EF4-FFF2-40B4-BE49-F238E27FC236}">
                    <a16:creationId xmlns:a16="http://schemas.microsoft.com/office/drawing/2014/main" id="{0A2A5A94-C8EF-8F5A-3417-7F8B2824412C}"/>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7" name="Oval 6">
              <a:extLst>
                <a:ext uri="{FF2B5EF4-FFF2-40B4-BE49-F238E27FC236}">
                  <a16:creationId xmlns:a16="http://schemas.microsoft.com/office/drawing/2014/main" id="{D4893FA3-A85A-B589-35B4-5B2BD1DF3174}"/>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8" name="Shape 2581">
              <a:extLst>
                <a:ext uri="{FF2B5EF4-FFF2-40B4-BE49-F238E27FC236}">
                  <a16:creationId xmlns:a16="http://schemas.microsoft.com/office/drawing/2014/main" id="{99558BD5-A890-8300-23C9-3E0B4C718FC3}"/>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3" name="Rectangle 12">
            <a:extLst>
              <a:ext uri="{FF2B5EF4-FFF2-40B4-BE49-F238E27FC236}">
                <a16:creationId xmlns:a16="http://schemas.microsoft.com/office/drawing/2014/main" id="{BA6ED519-5476-6001-47C9-6255B5BC7A28}"/>
              </a:ext>
            </a:extLst>
          </p:cNvPr>
          <p:cNvSpPr/>
          <p:nvPr/>
        </p:nvSpPr>
        <p:spPr>
          <a:xfrm>
            <a:off x="1080061" y="2055857"/>
            <a:ext cx="5260386" cy="2646878"/>
          </a:xfrm>
          <a:prstGeom prst="rect">
            <a:avLst/>
          </a:prstGeom>
        </p:spPr>
        <p:txBody>
          <a:bodyPr wrap="square" lIns="91440" tIns="45720" rIns="91440" bIns="45720" anchor="t">
            <a:spAutoFit/>
          </a:bodyPr>
          <a:lstStyle/>
          <a:p>
            <a:pPr defTabSz="913852">
              <a:defRPr/>
            </a:pPr>
            <a:r>
              <a:rPr lang="en-US" kern="0" dirty="0">
                <a:latin typeface="+mj-lt"/>
              </a:rPr>
              <a:t>Offer more than a Thank You page!</a:t>
            </a:r>
          </a:p>
          <a:p>
            <a:pPr defTabSz="913852">
              <a:defRPr/>
            </a:pPr>
            <a:endParaRPr lang="en-US" sz="2000" kern="0" dirty="0">
              <a:latin typeface="+mj-lt"/>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Follow up a Marketo Engage form submission with a Dynamic Chat Conversational Flow</a:t>
            </a:r>
            <a:endParaRPr lang="en-US" sz="1600" kern="0" dirty="0">
              <a:latin typeface="Adobe Clean SemiLight" panose="020B0403020404020204" pitchFamily="34" charset="0"/>
              <a:ea typeface="Centra No1" pitchFamily="2" charset="77"/>
            </a:endParaRP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Qualify leads based on form field values or Smart List and Static List membership</a:t>
            </a:r>
            <a:endParaRPr lang="en-US" sz="1600" dirty="0"/>
          </a:p>
          <a:p>
            <a:pPr marL="285115" lvl="1" indent="-285115">
              <a:buFont typeface="Arial,Sans-Serif" panose="020B0604020202020204" pitchFamily="34" charset="0"/>
              <a:buChar char="•"/>
              <a:defRPr/>
            </a:pPr>
            <a:endParaRPr lang="en-US" sz="1600" kern="0" dirty="0">
              <a:ea typeface="+mn-lt"/>
              <a:cs typeface="+mn-l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Instantly qualify for meeting bookings, offer white papers, capture additional lead info, and more!</a:t>
            </a:r>
            <a:endParaRPr lang="en-US" sz="1600" kern="0" dirty="0"/>
          </a:p>
        </p:txBody>
      </p:sp>
    </p:spTree>
    <p:extLst>
      <p:ext uri="{BB962C8B-B14F-4D97-AF65-F5344CB8AC3E}">
        <p14:creationId xmlns:p14="http://schemas.microsoft.com/office/powerpoint/2010/main" val="16004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814588-0074-782E-26A3-670CE4A81E0F}"/>
              </a:ext>
            </a:extLst>
          </p:cNvPr>
          <p:cNvPicPr>
            <a:picLocks noChangeAspect="1"/>
          </p:cNvPicPr>
          <p:nvPr/>
        </p:nvPicPr>
        <p:blipFill rotWithShape="1">
          <a:blip r:embed="rId3"/>
          <a:srcRect l="11274" t="13129" r="10604"/>
          <a:stretch/>
        </p:blipFill>
        <p:spPr>
          <a:xfrm>
            <a:off x="6105723" y="2026642"/>
            <a:ext cx="7768360" cy="5125716"/>
          </a:xfrm>
          <a:prstGeom prst="rect">
            <a:avLst/>
          </a:prstGeom>
        </p:spPr>
      </p:pic>
      <p:pic>
        <p:nvPicPr>
          <p:cNvPr id="5" name="Picture 4">
            <a:extLst>
              <a:ext uri="{FF2B5EF4-FFF2-40B4-BE49-F238E27FC236}">
                <a16:creationId xmlns:a16="http://schemas.microsoft.com/office/drawing/2014/main" id="{FE4843D0-7FF5-A417-A9CE-7720A99092E3}"/>
              </a:ext>
            </a:extLst>
          </p:cNvPr>
          <p:cNvPicPr>
            <a:picLocks noChangeAspect="1"/>
          </p:cNvPicPr>
          <p:nvPr/>
        </p:nvPicPr>
        <p:blipFill>
          <a:blip r:embed="rId4"/>
          <a:stretch>
            <a:fillRect/>
          </a:stretch>
        </p:blipFill>
        <p:spPr>
          <a:xfrm>
            <a:off x="7084805" y="2323375"/>
            <a:ext cx="6368527" cy="3569426"/>
          </a:xfrm>
          <a:prstGeom prst="rect">
            <a:avLst/>
          </a:prstGeom>
        </p:spPr>
      </p:pic>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b="1" dirty="0">
                <a:solidFill>
                  <a:schemeClr val="accent6"/>
                </a:solidFill>
              </a:rPr>
              <a:t>Conversational </a:t>
            </a:r>
            <a:r>
              <a:rPr lang="en-US" b="1" dirty="0">
                <a:solidFill>
                  <a:schemeClr val="accent6"/>
                </a:solidFill>
              </a:rPr>
              <a:t>Flow Asset Page</a:t>
            </a:r>
            <a:br>
              <a:rPr lang="en-US" b="1" dirty="0">
                <a:solidFill>
                  <a:schemeClr val="accent6"/>
                </a:solidFill>
              </a:rPr>
            </a:br>
            <a:r>
              <a:rPr lang="en-US" sz="1800" dirty="0">
                <a:solidFill>
                  <a:schemeClr val="tx1"/>
                </a:solidFill>
                <a:latin typeface="+mn-lt"/>
              </a:rPr>
              <a:t>A peek into Dynamic Chat</a:t>
            </a:r>
            <a:endParaRPr lang="en-US" sz="2800" dirty="0">
              <a:solidFill>
                <a:schemeClr val="tx1"/>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461975"/>
            <a:ext cx="1279315" cy="276999"/>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Dynamic Chat</a:t>
            </a:r>
          </a:p>
        </p:txBody>
      </p:sp>
      <p:pic>
        <p:nvPicPr>
          <p:cNvPr id="2" name="Picture 1" descr="A close up of a logo&#10;&#10;Description automatically generated">
            <a:extLst>
              <a:ext uri="{FF2B5EF4-FFF2-40B4-BE49-F238E27FC236}">
                <a16:creationId xmlns:a16="http://schemas.microsoft.com/office/drawing/2014/main" id="{44337921-735E-8734-0025-FCBA5A103D6C}"/>
              </a:ext>
            </a:extLst>
          </p:cNvPr>
          <p:cNvPicPr>
            <a:picLocks noChangeAspect="1"/>
          </p:cNvPicPr>
          <p:nvPr/>
        </p:nvPicPr>
        <p:blipFill>
          <a:blip r:embed="rId5">
            <a:lum bright="70000" contrast="-70000"/>
          </a:blip>
          <a:stretch>
            <a:fillRect/>
          </a:stretch>
        </p:blipFill>
        <p:spPr>
          <a:xfrm>
            <a:off x="9930997" y="400119"/>
            <a:ext cx="403720" cy="403720"/>
          </a:xfrm>
          <a:prstGeom prst="rect">
            <a:avLst/>
          </a:prstGeom>
        </p:spPr>
      </p:pic>
      <p:grpSp>
        <p:nvGrpSpPr>
          <p:cNvPr id="8" name="Group 7">
            <a:extLst>
              <a:ext uri="{FF2B5EF4-FFF2-40B4-BE49-F238E27FC236}">
                <a16:creationId xmlns:a16="http://schemas.microsoft.com/office/drawing/2014/main" id="{82D7EE6D-97E0-552F-1ACF-848FC2320B81}"/>
              </a:ext>
            </a:extLst>
          </p:cNvPr>
          <p:cNvGrpSpPr/>
          <p:nvPr/>
        </p:nvGrpSpPr>
        <p:grpSpPr>
          <a:xfrm>
            <a:off x="329029" y="2011691"/>
            <a:ext cx="681422" cy="681422"/>
            <a:chOff x="329029" y="2100295"/>
            <a:chExt cx="681422" cy="681422"/>
          </a:xfrm>
        </p:grpSpPr>
        <p:grpSp>
          <p:nvGrpSpPr>
            <p:cNvPr id="9" name="Group 8">
              <a:extLst>
                <a:ext uri="{FF2B5EF4-FFF2-40B4-BE49-F238E27FC236}">
                  <a16:creationId xmlns:a16="http://schemas.microsoft.com/office/drawing/2014/main" id="{4DA5DA68-A0E0-D7DE-36CA-72D2FEAC51BC}"/>
                </a:ext>
              </a:extLst>
            </p:cNvPr>
            <p:cNvGrpSpPr/>
            <p:nvPr/>
          </p:nvGrpSpPr>
          <p:grpSpPr>
            <a:xfrm>
              <a:off x="329029" y="2100295"/>
              <a:ext cx="681422" cy="681422"/>
              <a:chOff x="5378677" y="2730500"/>
              <a:chExt cx="2095500" cy="2095500"/>
            </a:xfrm>
          </p:grpSpPr>
          <p:sp>
            <p:nvSpPr>
              <p:cNvPr id="13" name="Oval 12">
                <a:extLst>
                  <a:ext uri="{FF2B5EF4-FFF2-40B4-BE49-F238E27FC236}">
                    <a16:creationId xmlns:a16="http://schemas.microsoft.com/office/drawing/2014/main" id="{B689F0FC-EA60-EB2A-20BB-C837452F7017}"/>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4" name="Oval 13">
                <a:extLst>
                  <a:ext uri="{FF2B5EF4-FFF2-40B4-BE49-F238E27FC236}">
                    <a16:creationId xmlns:a16="http://schemas.microsoft.com/office/drawing/2014/main" id="{FD5A3518-23CD-C6B4-20BD-F5213A13C5BC}"/>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1" name="Oval 10">
              <a:extLst>
                <a:ext uri="{FF2B5EF4-FFF2-40B4-BE49-F238E27FC236}">
                  <a16:creationId xmlns:a16="http://schemas.microsoft.com/office/drawing/2014/main" id="{A93B071B-1169-4559-F04E-747191ABC039}"/>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2" name="Shape 2581">
              <a:extLst>
                <a:ext uri="{FF2B5EF4-FFF2-40B4-BE49-F238E27FC236}">
                  <a16:creationId xmlns:a16="http://schemas.microsoft.com/office/drawing/2014/main" id="{E32278D1-E753-4617-D9E4-89592495568E}"/>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5" name="Rectangle 14">
            <a:extLst>
              <a:ext uri="{FF2B5EF4-FFF2-40B4-BE49-F238E27FC236}">
                <a16:creationId xmlns:a16="http://schemas.microsoft.com/office/drawing/2014/main" id="{3560D278-8BDC-00C3-C8B7-28B30A2BAEF5}"/>
              </a:ext>
            </a:extLst>
          </p:cNvPr>
          <p:cNvSpPr/>
          <p:nvPr/>
        </p:nvSpPr>
        <p:spPr>
          <a:xfrm>
            <a:off x="1080061" y="2055857"/>
            <a:ext cx="5260386" cy="1938992"/>
          </a:xfrm>
          <a:prstGeom prst="rect">
            <a:avLst/>
          </a:prstGeom>
        </p:spPr>
        <p:txBody>
          <a:bodyPr wrap="square" lIns="91440" tIns="45720" rIns="91440" bIns="45720" anchor="t">
            <a:spAutoFit/>
          </a:bodyPr>
          <a:lstStyle/>
          <a:p>
            <a:pPr defTabSz="913852">
              <a:defRPr/>
            </a:pPr>
            <a:r>
              <a:rPr lang="en-US" kern="0" dirty="0">
                <a:latin typeface="+mj-lt"/>
              </a:rPr>
              <a:t>See which Conversational Flows are available for integrating</a:t>
            </a:r>
          </a:p>
          <a:p>
            <a:pPr defTabSz="913852">
              <a:defRPr/>
            </a:pPr>
            <a:endParaRPr lang="en-US" sz="2000" kern="0" dirty="0">
              <a:latin typeface="+mj-lt"/>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List view of available Conversational Flows</a:t>
            </a:r>
            <a:endParaRPr lang="en-US" sz="1600" kern="0" dirty="0">
              <a:latin typeface="Adobe Clean SemiLight" panose="020B0403020404020204" pitchFamily="34" charset="0"/>
              <a:ea typeface="Centra No1" pitchFamily="2" charset="77"/>
            </a:endParaRP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Deep-link directly into Dynamic Chat to view or edit the Flow (appropriate permissions required)</a:t>
            </a:r>
            <a:endParaRPr lang="en-US" sz="1600" dirty="0"/>
          </a:p>
        </p:txBody>
      </p:sp>
    </p:spTree>
    <p:extLst>
      <p:ext uri="{BB962C8B-B14F-4D97-AF65-F5344CB8AC3E}">
        <p14:creationId xmlns:p14="http://schemas.microsoft.com/office/powerpoint/2010/main" val="233260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C1E2-9BA0-8E2F-9265-77B8CBE29D69}"/>
              </a:ext>
            </a:extLst>
          </p:cNvPr>
          <p:cNvPicPr>
            <a:picLocks noChangeAspect="1"/>
          </p:cNvPicPr>
          <p:nvPr/>
        </p:nvPicPr>
        <p:blipFill rotWithShape="1">
          <a:blip r:embed="rId3"/>
          <a:srcRect l="11274" t="13129" r="10604"/>
          <a:stretch/>
        </p:blipFill>
        <p:spPr>
          <a:xfrm>
            <a:off x="6105723" y="2026642"/>
            <a:ext cx="7768360" cy="5125716"/>
          </a:xfrm>
          <a:prstGeom prst="rect">
            <a:avLst/>
          </a:prstGeom>
        </p:spPr>
      </p:pic>
      <p:pic>
        <p:nvPicPr>
          <p:cNvPr id="12" name="Picture 11">
            <a:extLst>
              <a:ext uri="{FF2B5EF4-FFF2-40B4-BE49-F238E27FC236}">
                <a16:creationId xmlns:a16="http://schemas.microsoft.com/office/drawing/2014/main" id="{7224178F-2ECA-AC6F-00C8-23EE7A2DAC87}"/>
              </a:ext>
            </a:extLst>
          </p:cNvPr>
          <p:cNvPicPr>
            <a:picLocks noChangeAspect="1"/>
          </p:cNvPicPr>
          <p:nvPr/>
        </p:nvPicPr>
        <p:blipFill rotWithShape="1">
          <a:blip r:embed="rId4"/>
          <a:srcRect l="1796" r="-1" b="10320"/>
          <a:stretch/>
        </p:blipFill>
        <p:spPr>
          <a:xfrm>
            <a:off x="7086601" y="2329543"/>
            <a:ext cx="5745480" cy="3575958"/>
          </a:xfrm>
          <a:prstGeom prst="rect">
            <a:avLst/>
          </a:prstGeom>
        </p:spPr>
      </p:pic>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b="1" dirty="0">
                <a:solidFill>
                  <a:schemeClr val="accent6"/>
                </a:solidFill>
              </a:rPr>
              <a:t>Dynamic Chat Activity Updates</a:t>
            </a:r>
            <a:br>
              <a:rPr lang="en-US" sz="2800" b="1" dirty="0">
                <a:solidFill>
                  <a:schemeClr val="accent6"/>
                </a:solidFill>
              </a:rPr>
            </a:br>
            <a:r>
              <a:rPr lang="en-US" sz="1800" dirty="0">
                <a:solidFill>
                  <a:schemeClr val="tx1"/>
                </a:solidFill>
                <a:latin typeface="+mn-lt"/>
              </a:rPr>
              <a:t>Empower your Smart Campaigns with more activities and tokens</a:t>
            </a:r>
            <a:endParaRPr lang="en-US" sz="2800" dirty="0">
              <a:solidFill>
                <a:schemeClr val="tx1"/>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461975"/>
            <a:ext cx="1279315" cy="276999"/>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Dynamic Chat</a:t>
            </a:r>
          </a:p>
        </p:txBody>
      </p:sp>
      <p:pic>
        <p:nvPicPr>
          <p:cNvPr id="2" name="Picture 1" descr="A close up of a logo&#10;&#10;Description automatically generated">
            <a:extLst>
              <a:ext uri="{FF2B5EF4-FFF2-40B4-BE49-F238E27FC236}">
                <a16:creationId xmlns:a16="http://schemas.microsoft.com/office/drawing/2014/main" id="{A4293D10-C71C-FFCE-04DE-A24E99825894}"/>
              </a:ext>
            </a:extLst>
          </p:cNvPr>
          <p:cNvPicPr>
            <a:picLocks noChangeAspect="1"/>
          </p:cNvPicPr>
          <p:nvPr/>
        </p:nvPicPr>
        <p:blipFill>
          <a:blip r:embed="rId5">
            <a:lum bright="70000" contrast="-70000"/>
          </a:blip>
          <a:stretch>
            <a:fillRect/>
          </a:stretch>
        </p:blipFill>
        <p:spPr>
          <a:xfrm>
            <a:off x="9930997" y="400119"/>
            <a:ext cx="403720" cy="403720"/>
          </a:xfrm>
          <a:prstGeom prst="rect">
            <a:avLst/>
          </a:prstGeom>
        </p:spPr>
      </p:pic>
      <p:grpSp>
        <p:nvGrpSpPr>
          <p:cNvPr id="7" name="Group 6">
            <a:extLst>
              <a:ext uri="{FF2B5EF4-FFF2-40B4-BE49-F238E27FC236}">
                <a16:creationId xmlns:a16="http://schemas.microsoft.com/office/drawing/2014/main" id="{D11919C0-28DC-E87C-6893-3A53B920D761}"/>
              </a:ext>
            </a:extLst>
          </p:cNvPr>
          <p:cNvGrpSpPr/>
          <p:nvPr/>
        </p:nvGrpSpPr>
        <p:grpSpPr>
          <a:xfrm>
            <a:off x="329029" y="2011691"/>
            <a:ext cx="681422" cy="681422"/>
            <a:chOff x="329029" y="2100295"/>
            <a:chExt cx="681422" cy="681422"/>
          </a:xfrm>
        </p:grpSpPr>
        <p:grpSp>
          <p:nvGrpSpPr>
            <p:cNvPr id="8" name="Group 7">
              <a:extLst>
                <a:ext uri="{FF2B5EF4-FFF2-40B4-BE49-F238E27FC236}">
                  <a16:creationId xmlns:a16="http://schemas.microsoft.com/office/drawing/2014/main" id="{6C44F551-E5F5-E476-C642-E727427094F8}"/>
                </a:ext>
              </a:extLst>
            </p:cNvPr>
            <p:cNvGrpSpPr/>
            <p:nvPr/>
          </p:nvGrpSpPr>
          <p:grpSpPr>
            <a:xfrm>
              <a:off x="329029" y="2100295"/>
              <a:ext cx="681422" cy="681422"/>
              <a:chOff x="5378677" y="2730500"/>
              <a:chExt cx="2095500" cy="2095500"/>
            </a:xfrm>
          </p:grpSpPr>
          <p:sp>
            <p:nvSpPr>
              <p:cNvPr id="13" name="Oval 12">
                <a:extLst>
                  <a:ext uri="{FF2B5EF4-FFF2-40B4-BE49-F238E27FC236}">
                    <a16:creationId xmlns:a16="http://schemas.microsoft.com/office/drawing/2014/main" id="{F0213B9F-E3E3-844C-5ECD-E49190ED0F21}"/>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4" name="Oval 13">
                <a:extLst>
                  <a:ext uri="{FF2B5EF4-FFF2-40B4-BE49-F238E27FC236}">
                    <a16:creationId xmlns:a16="http://schemas.microsoft.com/office/drawing/2014/main" id="{013BDB28-03A0-28F1-64E6-DDD2FA22F6CE}"/>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9" name="Oval 8">
              <a:extLst>
                <a:ext uri="{FF2B5EF4-FFF2-40B4-BE49-F238E27FC236}">
                  <a16:creationId xmlns:a16="http://schemas.microsoft.com/office/drawing/2014/main" id="{25001910-7980-D5BA-463B-F59B0FF600F8}"/>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1" name="Shape 2581">
              <a:extLst>
                <a:ext uri="{FF2B5EF4-FFF2-40B4-BE49-F238E27FC236}">
                  <a16:creationId xmlns:a16="http://schemas.microsoft.com/office/drawing/2014/main" id="{7756DDD2-7F8D-56FA-4D1F-37B05C634C1D}"/>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5" name="Rectangle 14">
            <a:extLst>
              <a:ext uri="{FF2B5EF4-FFF2-40B4-BE49-F238E27FC236}">
                <a16:creationId xmlns:a16="http://schemas.microsoft.com/office/drawing/2014/main" id="{C3490F06-76F2-5A68-FE41-C9A9455F40F1}"/>
              </a:ext>
            </a:extLst>
          </p:cNvPr>
          <p:cNvSpPr/>
          <p:nvPr/>
        </p:nvSpPr>
        <p:spPr>
          <a:xfrm>
            <a:off x="1080061" y="2055857"/>
            <a:ext cx="5260386" cy="2185214"/>
          </a:xfrm>
          <a:prstGeom prst="rect">
            <a:avLst/>
          </a:prstGeom>
        </p:spPr>
        <p:txBody>
          <a:bodyPr wrap="square" lIns="91440" tIns="45720" rIns="91440" bIns="45720" anchor="t">
            <a:spAutoFit/>
          </a:bodyPr>
          <a:lstStyle/>
          <a:p>
            <a:pPr defTabSz="913578">
              <a:defRPr/>
            </a:pPr>
            <a:r>
              <a:rPr lang="en-US" sz="1800" b="1" kern="0" dirty="0">
                <a:latin typeface="Adobe Clean"/>
                <a:ea typeface="+mn-lt"/>
              </a:rPr>
              <a:t>Take full advantage of new touchpoints in Dynamic Chat</a:t>
            </a:r>
            <a:endParaRPr lang="en-US" sz="1800" kern="0" dirty="0">
              <a:ea typeface="+mn-lt"/>
              <a:cs typeface="+mn-lt"/>
            </a:endParaRPr>
          </a:p>
          <a:p>
            <a:pPr defTabSz="913852">
              <a:defRPr/>
            </a:pPr>
            <a:endParaRPr lang="en-US" sz="2000" kern="0" dirty="0">
              <a:solidFill>
                <a:srgbClr val="2C2C2C"/>
              </a:solidFill>
              <a:latin typeface="+mj-lt"/>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New activities to target using added Dynamic Chat functionality</a:t>
            </a:r>
            <a:endParaRPr lang="en-US" sz="1600" kern="0" dirty="0">
              <a:latin typeface="Adobe Clean SemiLight" panose="020B0403020404020204" pitchFamily="34" charset="0"/>
              <a:ea typeface="Centra No1" pitchFamily="2" charset="77"/>
            </a:endParaRP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New trigger tokens for Sales Alerts, Interesting Moments, and other Flow steps</a:t>
            </a:r>
            <a:endParaRPr lang="en-US" sz="1600" dirty="0"/>
          </a:p>
        </p:txBody>
      </p:sp>
    </p:spTree>
    <p:extLst>
      <p:ext uri="{BB962C8B-B14F-4D97-AF65-F5344CB8AC3E}">
        <p14:creationId xmlns:p14="http://schemas.microsoft.com/office/powerpoint/2010/main" val="3098800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4944-8FBA-02D4-6AF7-ED1485F8D365}"/>
              </a:ext>
            </a:extLst>
          </p:cNvPr>
          <p:cNvPicPr>
            <a:picLocks noChangeAspect="1"/>
          </p:cNvPicPr>
          <p:nvPr/>
        </p:nvPicPr>
        <p:blipFill rotWithShape="1">
          <a:blip r:embed="rId3"/>
          <a:srcRect l="11274" t="13129" r="10604"/>
          <a:stretch/>
        </p:blipFill>
        <p:spPr>
          <a:xfrm>
            <a:off x="6105723" y="2026642"/>
            <a:ext cx="7768360" cy="5125716"/>
          </a:xfrm>
          <a:prstGeom prst="rect">
            <a:avLst/>
          </a:prstGeom>
        </p:spPr>
      </p:pic>
      <p:pic>
        <p:nvPicPr>
          <p:cNvPr id="8" name="Picture 7">
            <a:extLst>
              <a:ext uri="{FF2B5EF4-FFF2-40B4-BE49-F238E27FC236}">
                <a16:creationId xmlns:a16="http://schemas.microsoft.com/office/drawing/2014/main" id="{931AB44D-5D39-522A-1B54-31AE651E1069}"/>
              </a:ext>
            </a:extLst>
          </p:cNvPr>
          <p:cNvPicPr>
            <a:picLocks noChangeAspect="1"/>
          </p:cNvPicPr>
          <p:nvPr/>
        </p:nvPicPr>
        <p:blipFill rotWithShape="1">
          <a:blip r:embed="rId4"/>
          <a:srcRect t="825" b="45932"/>
          <a:stretch/>
        </p:blipFill>
        <p:spPr>
          <a:xfrm>
            <a:off x="7097011" y="2327001"/>
            <a:ext cx="5694012" cy="3622733"/>
          </a:xfrm>
          <a:prstGeom prst="rect">
            <a:avLst/>
          </a:prstGeom>
        </p:spPr>
      </p:pic>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b="1" dirty="0">
                <a:solidFill>
                  <a:schemeClr val="accent6"/>
                </a:solidFill>
              </a:rPr>
              <a:t>Sales Insight &amp; Sales Insight Actions Updates</a:t>
            </a:r>
            <a:br>
              <a:rPr lang="en-US" sz="2800" b="1" dirty="0">
                <a:solidFill>
                  <a:schemeClr val="accent6"/>
                </a:solidFill>
              </a:rPr>
            </a:br>
            <a:r>
              <a:rPr lang="en-US" sz="1800" dirty="0">
                <a:solidFill>
                  <a:schemeClr val="tx1"/>
                </a:solidFill>
                <a:latin typeface="+mn-lt"/>
              </a:rPr>
              <a:t>More insight into Dynamic Chat</a:t>
            </a:r>
            <a:endParaRPr lang="en-US" sz="2800" dirty="0">
              <a:solidFill>
                <a:schemeClr val="tx1"/>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461975"/>
            <a:ext cx="1279315" cy="276999"/>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Dynamic Chat</a:t>
            </a:r>
          </a:p>
        </p:txBody>
      </p:sp>
      <p:pic>
        <p:nvPicPr>
          <p:cNvPr id="2" name="Picture 1" descr="A close up of a logo&#10;&#10;Description automatically generated">
            <a:extLst>
              <a:ext uri="{FF2B5EF4-FFF2-40B4-BE49-F238E27FC236}">
                <a16:creationId xmlns:a16="http://schemas.microsoft.com/office/drawing/2014/main" id="{75F61B0A-455B-1568-06D5-0E24F323AB50}"/>
              </a:ext>
            </a:extLst>
          </p:cNvPr>
          <p:cNvPicPr>
            <a:picLocks noChangeAspect="1"/>
          </p:cNvPicPr>
          <p:nvPr/>
        </p:nvPicPr>
        <p:blipFill>
          <a:blip r:embed="rId5">
            <a:lum bright="70000" contrast="-70000"/>
          </a:blip>
          <a:stretch>
            <a:fillRect/>
          </a:stretch>
        </p:blipFill>
        <p:spPr>
          <a:xfrm>
            <a:off x="9930997" y="400119"/>
            <a:ext cx="403720" cy="403720"/>
          </a:xfrm>
          <a:prstGeom prst="rect">
            <a:avLst/>
          </a:prstGeom>
        </p:spPr>
      </p:pic>
      <p:grpSp>
        <p:nvGrpSpPr>
          <p:cNvPr id="11" name="Group 10">
            <a:extLst>
              <a:ext uri="{FF2B5EF4-FFF2-40B4-BE49-F238E27FC236}">
                <a16:creationId xmlns:a16="http://schemas.microsoft.com/office/drawing/2014/main" id="{95336BB4-F06A-904F-4273-85E1A65FAC92}"/>
              </a:ext>
            </a:extLst>
          </p:cNvPr>
          <p:cNvGrpSpPr/>
          <p:nvPr/>
        </p:nvGrpSpPr>
        <p:grpSpPr>
          <a:xfrm>
            <a:off x="329029" y="2011691"/>
            <a:ext cx="681422" cy="681422"/>
            <a:chOff x="329029" y="2100295"/>
            <a:chExt cx="681422" cy="681422"/>
          </a:xfrm>
        </p:grpSpPr>
        <p:grpSp>
          <p:nvGrpSpPr>
            <p:cNvPr id="12" name="Group 11">
              <a:extLst>
                <a:ext uri="{FF2B5EF4-FFF2-40B4-BE49-F238E27FC236}">
                  <a16:creationId xmlns:a16="http://schemas.microsoft.com/office/drawing/2014/main" id="{3AB4A273-5AAA-E11B-CD12-2F05934F5F56}"/>
                </a:ext>
              </a:extLst>
            </p:cNvPr>
            <p:cNvGrpSpPr/>
            <p:nvPr/>
          </p:nvGrpSpPr>
          <p:grpSpPr>
            <a:xfrm>
              <a:off x="329029" y="2100295"/>
              <a:ext cx="681422" cy="681422"/>
              <a:chOff x="5378677" y="2730500"/>
              <a:chExt cx="2095500" cy="2095500"/>
            </a:xfrm>
          </p:grpSpPr>
          <p:sp>
            <p:nvSpPr>
              <p:cNvPr id="15" name="Oval 14">
                <a:extLst>
                  <a:ext uri="{FF2B5EF4-FFF2-40B4-BE49-F238E27FC236}">
                    <a16:creationId xmlns:a16="http://schemas.microsoft.com/office/drawing/2014/main" id="{A2E3CA5D-78E7-C2BB-F51B-D6D7F1BB641E}"/>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6" name="Oval 15">
                <a:extLst>
                  <a:ext uri="{FF2B5EF4-FFF2-40B4-BE49-F238E27FC236}">
                    <a16:creationId xmlns:a16="http://schemas.microsoft.com/office/drawing/2014/main" id="{BBDACC13-6ACC-32CE-38E3-9711D87EF62B}"/>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3" name="Oval 12">
              <a:extLst>
                <a:ext uri="{FF2B5EF4-FFF2-40B4-BE49-F238E27FC236}">
                  <a16:creationId xmlns:a16="http://schemas.microsoft.com/office/drawing/2014/main" id="{1D3C75BA-0C1F-5C72-8955-2FFA08C4C846}"/>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4" name="Shape 2581">
              <a:extLst>
                <a:ext uri="{FF2B5EF4-FFF2-40B4-BE49-F238E27FC236}">
                  <a16:creationId xmlns:a16="http://schemas.microsoft.com/office/drawing/2014/main" id="{00CCEF6B-D636-71AD-79F0-72287C62B3E9}"/>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7" name="Rectangle 16">
            <a:extLst>
              <a:ext uri="{FF2B5EF4-FFF2-40B4-BE49-F238E27FC236}">
                <a16:creationId xmlns:a16="http://schemas.microsoft.com/office/drawing/2014/main" id="{049CDBF1-D9C6-76AD-FF23-EB7D57D4E0F5}"/>
              </a:ext>
            </a:extLst>
          </p:cNvPr>
          <p:cNvSpPr/>
          <p:nvPr/>
        </p:nvSpPr>
        <p:spPr>
          <a:xfrm>
            <a:off x="1080061" y="2055857"/>
            <a:ext cx="5260386" cy="2185214"/>
          </a:xfrm>
          <a:prstGeom prst="rect">
            <a:avLst/>
          </a:prstGeom>
        </p:spPr>
        <p:txBody>
          <a:bodyPr wrap="square" lIns="91440" tIns="45720" rIns="91440" bIns="45720" anchor="t">
            <a:spAutoFit/>
          </a:bodyPr>
          <a:lstStyle/>
          <a:p>
            <a:pPr defTabSz="913578">
              <a:defRPr/>
            </a:pPr>
            <a:r>
              <a:rPr lang="en-US" sz="1800" b="1" kern="0" dirty="0">
                <a:latin typeface="+mj-lt"/>
                <a:ea typeface="+mn-lt"/>
              </a:rPr>
              <a:t>Support for Live Chat notifications and more activity attributes</a:t>
            </a:r>
          </a:p>
          <a:p>
            <a:pPr defTabSz="913852">
              <a:defRPr/>
            </a:pPr>
            <a:endParaRPr lang="en-US" sz="2000" kern="0" dirty="0">
              <a:solidFill>
                <a:srgbClr val="2C2C2C"/>
              </a:solidFill>
              <a:latin typeface="+mj-lt"/>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Receive notifications in Sales Insight Actions when a lead is waiting to live chat </a:t>
            </a:r>
            <a:endParaRPr lang="en-US" sz="1600" kern="0" dirty="0">
              <a:latin typeface="Adobe Clean SemiLight" panose="020B0403020404020204" pitchFamily="34" charset="0"/>
              <a:ea typeface="Centra No1" pitchFamily="2" charset="77"/>
            </a:endParaRP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See more Dynamic Chat activity information in Sales Insight and the Sales Insight Actions Live Feed</a:t>
            </a:r>
            <a:endParaRPr lang="en-US" sz="1600" dirty="0"/>
          </a:p>
        </p:txBody>
      </p:sp>
    </p:spTree>
    <p:extLst>
      <p:ext uri="{BB962C8B-B14F-4D97-AF65-F5344CB8AC3E}">
        <p14:creationId xmlns:p14="http://schemas.microsoft.com/office/powerpoint/2010/main" val="1340024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FB8F8C9A-3658-AA41-9603-FE1BB2AFB976}"/>
              </a:ext>
            </a:extLst>
          </p:cNvPr>
          <p:cNvSpPr>
            <a:spLocks noGrp="1"/>
          </p:cNvSpPr>
          <p:nvPr>
            <p:ph type="title"/>
          </p:nvPr>
        </p:nvSpPr>
        <p:spPr/>
        <p:txBody>
          <a:bodyPr/>
          <a:lstStyle/>
          <a:p>
            <a:r>
              <a:rPr lang="en-US" sz="2750">
                <a:latin typeface="Adobe Clean ExtraBold"/>
              </a:rPr>
              <a:t>March and May 23 Release Highlights</a:t>
            </a:r>
          </a:p>
        </p:txBody>
      </p:sp>
      <p:sp>
        <p:nvSpPr>
          <p:cNvPr id="66" name="Content Placeholder 4">
            <a:extLst>
              <a:ext uri="{FF2B5EF4-FFF2-40B4-BE49-F238E27FC236}">
                <a16:creationId xmlns:a16="http://schemas.microsoft.com/office/drawing/2014/main" id="{88276C86-92F3-7C4B-8B5C-73559CFB29EF}"/>
              </a:ext>
            </a:extLst>
          </p:cNvPr>
          <p:cNvSpPr txBox="1">
            <a:spLocks/>
          </p:cNvSpPr>
          <p:nvPr/>
        </p:nvSpPr>
        <p:spPr>
          <a:xfrm>
            <a:off x="232144" y="774562"/>
            <a:ext cx="8175830" cy="350044"/>
          </a:xfrm>
          <a:prstGeom prst="rect">
            <a:avLst/>
          </a:prstGeom>
        </p:spPr>
        <p:txBody>
          <a:bodyPr vert="horz" lIns="108773" tIns="54386" rIns="108773" bIns="54386" rtlCol="0" anchor="ctr">
            <a:noAutofit/>
          </a:bodyPr>
          <a:lstStyle>
            <a:lvl1pPr marL="274638" indent="-265113" algn="l" defTabSz="1088291" rtl="0" eaLnBrk="1" latinLnBrk="0" hangingPunct="1">
              <a:spcBef>
                <a:spcPts val="714"/>
              </a:spcBef>
              <a:buClr>
                <a:schemeClr val="bg1">
                  <a:lumMod val="50000"/>
                </a:schemeClr>
              </a:buClr>
              <a:buSzPct val="70000"/>
              <a:buFont typeface="Wingdings" pitchFamily="2" charset="2"/>
              <a:buChar char="§"/>
              <a:defRPr sz="2400" kern="1200">
                <a:solidFill>
                  <a:schemeClr val="tx1"/>
                </a:solidFill>
                <a:latin typeface="Adobe Clean Light" pitchFamily="34" charset="0"/>
                <a:ea typeface="+mn-ea"/>
                <a:cs typeface="+mn-cs"/>
              </a:defRPr>
            </a:lvl1pPr>
            <a:lvl2pPr marL="551703" indent="-275852" algn="l" defTabSz="1088291" rtl="0" eaLnBrk="1" latinLnBrk="0" hangingPunct="1">
              <a:spcBef>
                <a:spcPts val="714"/>
              </a:spcBef>
              <a:buClr>
                <a:schemeClr val="bg1">
                  <a:lumMod val="50000"/>
                </a:schemeClr>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bg1">
                  <a:lumMod val="50000"/>
                </a:schemeClr>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Clr>
                <a:srgbClr val="FFFFFF">
                  <a:lumMod val="50000"/>
                </a:srgbClr>
              </a:buClr>
              <a:buNone/>
              <a:defRPr/>
            </a:pPr>
            <a:r>
              <a:rPr kumimoji="0" lang="en-US" sz="1800" b="0" i="0" u="none" strike="noStrike" kern="1200" cap="none" spc="0" normalizeH="0" baseline="0" noProof="0" dirty="0">
                <a:ln>
                  <a:noFill/>
                </a:ln>
                <a:solidFill>
                  <a:srgbClr val="2C2C2C"/>
                </a:solidFill>
                <a:effectLst/>
                <a:uLnTx/>
                <a:uFillTx/>
                <a:latin typeface="Adobe Clean ExtraBold"/>
                <a:ea typeface="+mn-ea"/>
                <a:cs typeface="+mn-cs"/>
              </a:rPr>
              <a:t>ADOBE MARKETO ENGAGE AND </a:t>
            </a:r>
            <a:r>
              <a:rPr lang="en-US" sz="1800" dirty="0">
                <a:solidFill>
                  <a:srgbClr val="2C2C2C"/>
                </a:solidFill>
                <a:latin typeface="Adobe Clean ExtraBold"/>
              </a:rPr>
              <a:t>MARKETO MEASURE </a:t>
            </a:r>
            <a:endParaRPr kumimoji="0" lang="en-US" sz="1800" b="0" i="0" u="none" strike="noStrike" kern="1200" cap="none" spc="0" normalizeH="0" baseline="0" noProof="0" dirty="0">
              <a:ln>
                <a:noFill/>
              </a:ln>
              <a:solidFill>
                <a:srgbClr val="2C2C2C"/>
              </a:solidFill>
              <a:effectLst/>
              <a:uLnTx/>
              <a:uFillTx/>
              <a:latin typeface="Adobe Clean ExtraBold"/>
              <a:ea typeface="+mn-ea"/>
              <a:cs typeface="+mn-cs"/>
            </a:endParaRPr>
          </a:p>
        </p:txBody>
      </p:sp>
      <p:grpSp>
        <p:nvGrpSpPr>
          <p:cNvPr id="20" name="Group 19">
            <a:extLst>
              <a:ext uri="{FF2B5EF4-FFF2-40B4-BE49-F238E27FC236}">
                <a16:creationId xmlns:a16="http://schemas.microsoft.com/office/drawing/2014/main" id="{A97C1618-3FB8-73F5-CB0B-9AB8EC5FF739}"/>
              </a:ext>
            </a:extLst>
          </p:cNvPr>
          <p:cNvGrpSpPr/>
          <p:nvPr/>
        </p:nvGrpSpPr>
        <p:grpSpPr>
          <a:xfrm>
            <a:off x="4558891" y="2002971"/>
            <a:ext cx="3074219" cy="6755545"/>
            <a:chOff x="-2344010" y="1963190"/>
            <a:chExt cx="2592956" cy="6787943"/>
          </a:xfrm>
        </p:grpSpPr>
        <p:sp>
          <p:nvSpPr>
            <p:cNvPr id="21" name="Rectangle: Rounded Corners 20">
              <a:extLst>
                <a:ext uri="{FF2B5EF4-FFF2-40B4-BE49-F238E27FC236}">
                  <a16:creationId xmlns:a16="http://schemas.microsoft.com/office/drawing/2014/main" id="{39ADC3D8-B81D-96EA-637F-78EBF81B4B1C}"/>
                </a:ext>
              </a:extLst>
            </p:cNvPr>
            <p:cNvSpPr/>
            <p:nvPr/>
          </p:nvSpPr>
          <p:spPr>
            <a:xfrm>
              <a:off x="-2344010" y="1963190"/>
              <a:ext cx="2592956" cy="6787943"/>
            </a:xfrm>
            <a:prstGeom prst="roundRect">
              <a:avLst>
                <a:gd name="adj" fmla="val 9138"/>
              </a:avLst>
            </a:prstGeom>
            <a:solidFill>
              <a:srgbClr val="F4F6F8"/>
            </a:solidFill>
            <a:ln w="25400" cap="flat" cmpd="sng" algn="ctr">
              <a:noFill/>
              <a:prstDash val="solid"/>
            </a:ln>
            <a:effectLst>
              <a:outerShdw blurRad="50800" dist="38100" dir="2700000" algn="tl" rotWithShape="0">
                <a:prstClr val="black">
                  <a:alpha val="1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22" name="Rectangle: Rounded Corners 21">
              <a:extLst>
                <a:ext uri="{FF2B5EF4-FFF2-40B4-BE49-F238E27FC236}">
                  <a16:creationId xmlns:a16="http://schemas.microsoft.com/office/drawing/2014/main" id="{2B5083FB-028F-02BC-BED3-E022101CFBBD}"/>
                </a:ext>
              </a:extLst>
            </p:cNvPr>
            <p:cNvSpPr/>
            <p:nvPr/>
          </p:nvSpPr>
          <p:spPr>
            <a:xfrm>
              <a:off x="-2344010" y="1963190"/>
              <a:ext cx="2592956" cy="6787943"/>
            </a:xfrm>
            <a:prstGeom prst="roundRect">
              <a:avLst>
                <a:gd name="adj" fmla="val 6899"/>
              </a:avLst>
            </a:prstGeom>
            <a:solidFill>
              <a:srgbClr val="F4F6F8">
                <a:alpha val="10000"/>
              </a:srgbClr>
            </a:solid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nvGrpSpPr>
          <p:cNvPr id="23" name="Group 22">
            <a:extLst>
              <a:ext uri="{FF2B5EF4-FFF2-40B4-BE49-F238E27FC236}">
                <a16:creationId xmlns:a16="http://schemas.microsoft.com/office/drawing/2014/main" id="{FBD7FD8C-5870-A6B4-6396-E29F7687360E}"/>
              </a:ext>
            </a:extLst>
          </p:cNvPr>
          <p:cNvGrpSpPr/>
          <p:nvPr/>
        </p:nvGrpSpPr>
        <p:grpSpPr>
          <a:xfrm>
            <a:off x="5217953" y="1258984"/>
            <a:ext cx="1756094" cy="1756094"/>
            <a:chOff x="2185104" y="1478492"/>
            <a:chExt cx="1951666" cy="1951666"/>
          </a:xfrm>
        </p:grpSpPr>
        <p:grpSp>
          <p:nvGrpSpPr>
            <p:cNvPr id="24" name="Group 23">
              <a:extLst>
                <a:ext uri="{FF2B5EF4-FFF2-40B4-BE49-F238E27FC236}">
                  <a16:creationId xmlns:a16="http://schemas.microsoft.com/office/drawing/2014/main" id="{B79AA40D-16F9-04CA-0DD7-B87435CCA04D}"/>
                </a:ext>
              </a:extLst>
            </p:cNvPr>
            <p:cNvGrpSpPr/>
            <p:nvPr/>
          </p:nvGrpSpPr>
          <p:grpSpPr>
            <a:xfrm>
              <a:off x="2185104" y="1478492"/>
              <a:ext cx="1951666" cy="1951666"/>
              <a:chOff x="5378677" y="2730500"/>
              <a:chExt cx="2095500" cy="2095500"/>
            </a:xfrm>
          </p:grpSpPr>
          <p:sp>
            <p:nvSpPr>
              <p:cNvPr id="26" name="Oval 25">
                <a:extLst>
                  <a:ext uri="{FF2B5EF4-FFF2-40B4-BE49-F238E27FC236}">
                    <a16:creationId xmlns:a16="http://schemas.microsoft.com/office/drawing/2014/main" id="{9E993742-24D0-A2B3-A522-9539614CC085}"/>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27" name="Oval 26">
                <a:extLst>
                  <a:ext uri="{FF2B5EF4-FFF2-40B4-BE49-F238E27FC236}">
                    <a16:creationId xmlns:a16="http://schemas.microsoft.com/office/drawing/2014/main" id="{683C2EB0-69A4-8823-4FC0-4839935D5079}"/>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25" name="Oval 24">
              <a:extLst>
                <a:ext uri="{FF2B5EF4-FFF2-40B4-BE49-F238E27FC236}">
                  <a16:creationId xmlns:a16="http://schemas.microsoft.com/office/drawing/2014/main" id="{14F04BCD-8020-3A29-FB19-E1DE733BB12B}"/>
                </a:ext>
              </a:extLst>
            </p:cNvPr>
            <p:cNvSpPr/>
            <p:nvPr/>
          </p:nvSpPr>
          <p:spPr>
            <a:xfrm>
              <a:off x="2324943" y="1618331"/>
              <a:ext cx="1671988" cy="1671988"/>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nvGrpSpPr>
          <p:cNvPr id="19" name="Group 18">
            <a:extLst>
              <a:ext uri="{FF2B5EF4-FFF2-40B4-BE49-F238E27FC236}">
                <a16:creationId xmlns:a16="http://schemas.microsoft.com/office/drawing/2014/main" id="{BB55F742-08FB-4372-480C-A2D0B88D6174}"/>
              </a:ext>
            </a:extLst>
          </p:cNvPr>
          <p:cNvGrpSpPr/>
          <p:nvPr/>
        </p:nvGrpSpPr>
        <p:grpSpPr>
          <a:xfrm>
            <a:off x="1146422" y="2002971"/>
            <a:ext cx="3074219" cy="6755545"/>
            <a:chOff x="-2344010" y="1963190"/>
            <a:chExt cx="2592956" cy="6787943"/>
          </a:xfrm>
        </p:grpSpPr>
        <p:sp>
          <p:nvSpPr>
            <p:cNvPr id="72" name="Rectangle: Rounded Corners 71">
              <a:extLst>
                <a:ext uri="{FF2B5EF4-FFF2-40B4-BE49-F238E27FC236}">
                  <a16:creationId xmlns:a16="http://schemas.microsoft.com/office/drawing/2014/main" id="{FD67797A-FF03-40CE-8A33-A1F15D075C5B}"/>
                </a:ext>
              </a:extLst>
            </p:cNvPr>
            <p:cNvSpPr/>
            <p:nvPr/>
          </p:nvSpPr>
          <p:spPr>
            <a:xfrm>
              <a:off x="-2344010" y="1963190"/>
              <a:ext cx="2592956" cy="6787943"/>
            </a:xfrm>
            <a:prstGeom prst="roundRect">
              <a:avLst>
                <a:gd name="adj" fmla="val 9138"/>
              </a:avLst>
            </a:prstGeom>
            <a:solidFill>
              <a:srgbClr val="F4F6F8"/>
            </a:solidFill>
            <a:ln w="25400" cap="flat" cmpd="sng" algn="ctr">
              <a:noFill/>
              <a:prstDash val="solid"/>
            </a:ln>
            <a:effectLst>
              <a:outerShdw blurRad="50800" dist="38100" dir="2700000" algn="tl" rotWithShape="0">
                <a:prstClr val="black">
                  <a:alpha val="1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73" name="Rectangle: Rounded Corners 72">
              <a:extLst>
                <a:ext uri="{FF2B5EF4-FFF2-40B4-BE49-F238E27FC236}">
                  <a16:creationId xmlns:a16="http://schemas.microsoft.com/office/drawing/2014/main" id="{3EAB9168-77D7-419A-8C42-A8F0DD66597A}"/>
                </a:ext>
              </a:extLst>
            </p:cNvPr>
            <p:cNvSpPr/>
            <p:nvPr/>
          </p:nvSpPr>
          <p:spPr>
            <a:xfrm>
              <a:off x="-2344010" y="1963190"/>
              <a:ext cx="2592956" cy="6787943"/>
            </a:xfrm>
            <a:prstGeom prst="roundRect">
              <a:avLst>
                <a:gd name="adj" fmla="val 6899"/>
              </a:avLst>
            </a:prstGeom>
            <a:solidFill>
              <a:srgbClr val="F4F6F8">
                <a:alpha val="10000"/>
              </a:srgbClr>
            </a:solid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nvGrpSpPr>
          <p:cNvPr id="3" name="Group 2">
            <a:extLst>
              <a:ext uri="{FF2B5EF4-FFF2-40B4-BE49-F238E27FC236}">
                <a16:creationId xmlns:a16="http://schemas.microsoft.com/office/drawing/2014/main" id="{4746C75D-09EC-67CE-BA7C-24895BF30A00}"/>
              </a:ext>
            </a:extLst>
          </p:cNvPr>
          <p:cNvGrpSpPr/>
          <p:nvPr/>
        </p:nvGrpSpPr>
        <p:grpSpPr>
          <a:xfrm>
            <a:off x="1805484" y="1258984"/>
            <a:ext cx="1756094" cy="1756094"/>
            <a:chOff x="2185104" y="1478492"/>
            <a:chExt cx="1951666" cy="1951666"/>
          </a:xfrm>
        </p:grpSpPr>
        <p:grpSp>
          <p:nvGrpSpPr>
            <p:cNvPr id="82" name="Group 81">
              <a:extLst>
                <a:ext uri="{FF2B5EF4-FFF2-40B4-BE49-F238E27FC236}">
                  <a16:creationId xmlns:a16="http://schemas.microsoft.com/office/drawing/2014/main" id="{1C341D2D-F1F4-4C5A-9032-971E28239644}"/>
                </a:ext>
              </a:extLst>
            </p:cNvPr>
            <p:cNvGrpSpPr/>
            <p:nvPr/>
          </p:nvGrpSpPr>
          <p:grpSpPr>
            <a:xfrm>
              <a:off x="2185104" y="1478492"/>
              <a:ext cx="1951666" cy="1951666"/>
              <a:chOff x="5378677" y="2730500"/>
              <a:chExt cx="2095500" cy="2095500"/>
            </a:xfrm>
          </p:grpSpPr>
          <p:sp>
            <p:nvSpPr>
              <p:cNvPr id="83" name="Oval 82">
                <a:extLst>
                  <a:ext uri="{FF2B5EF4-FFF2-40B4-BE49-F238E27FC236}">
                    <a16:creationId xmlns:a16="http://schemas.microsoft.com/office/drawing/2014/main" id="{F937249F-710E-4A80-B122-094C9436F7E6}"/>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84" name="Oval 83">
                <a:extLst>
                  <a:ext uri="{FF2B5EF4-FFF2-40B4-BE49-F238E27FC236}">
                    <a16:creationId xmlns:a16="http://schemas.microsoft.com/office/drawing/2014/main" id="{3AC2CDC0-973C-4C2E-B3FE-909818BEAA2D}"/>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85" name="Oval 84">
              <a:extLst>
                <a:ext uri="{FF2B5EF4-FFF2-40B4-BE49-F238E27FC236}">
                  <a16:creationId xmlns:a16="http://schemas.microsoft.com/office/drawing/2014/main" id="{E46CB20D-A906-491D-A562-F0775DA09638}"/>
                </a:ext>
              </a:extLst>
            </p:cNvPr>
            <p:cNvSpPr/>
            <p:nvPr/>
          </p:nvSpPr>
          <p:spPr>
            <a:xfrm>
              <a:off x="2324943" y="1618331"/>
              <a:ext cx="1671988" cy="1671988"/>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nvGrpSpPr>
          <p:cNvPr id="28" name="Group 27">
            <a:extLst>
              <a:ext uri="{FF2B5EF4-FFF2-40B4-BE49-F238E27FC236}">
                <a16:creationId xmlns:a16="http://schemas.microsoft.com/office/drawing/2014/main" id="{4F2B4DA3-FBD5-3BD8-922D-D57C7F97AD78}"/>
              </a:ext>
            </a:extLst>
          </p:cNvPr>
          <p:cNvGrpSpPr/>
          <p:nvPr/>
        </p:nvGrpSpPr>
        <p:grpSpPr>
          <a:xfrm>
            <a:off x="7971360" y="2002971"/>
            <a:ext cx="3074219" cy="6755545"/>
            <a:chOff x="-2344010" y="1963190"/>
            <a:chExt cx="2592956" cy="6787943"/>
          </a:xfrm>
        </p:grpSpPr>
        <p:sp>
          <p:nvSpPr>
            <p:cNvPr id="29" name="Rectangle: Rounded Corners 28">
              <a:extLst>
                <a:ext uri="{FF2B5EF4-FFF2-40B4-BE49-F238E27FC236}">
                  <a16:creationId xmlns:a16="http://schemas.microsoft.com/office/drawing/2014/main" id="{E56E8F7B-9E69-51FB-0EAC-4374F1EA6DC8}"/>
                </a:ext>
              </a:extLst>
            </p:cNvPr>
            <p:cNvSpPr/>
            <p:nvPr/>
          </p:nvSpPr>
          <p:spPr>
            <a:xfrm>
              <a:off x="-2344010" y="1963190"/>
              <a:ext cx="2592956" cy="6787943"/>
            </a:xfrm>
            <a:prstGeom prst="roundRect">
              <a:avLst>
                <a:gd name="adj" fmla="val 9138"/>
              </a:avLst>
            </a:prstGeom>
            <a:solidFill>
              <a:srgbClr val="F4F6F8"/>
            </a:solidFill>
            <a:ln w="25400" cap="flat" cmpd="sng" algn="ctr">
              <a:noFill/>
              <a:prstDash val="solid"/>
            </a:ln>
            <a:effectLst>
              <a:outerShdw blurRad="50800" dist="38100" dir="2700000" algn="tl" rotWithShape="0">
                <a:prstClr val="black">
                  <a:alpha val="1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30" name="Rectangle: Rounded Corners 29">
              <a:extLst>
                <a:ext uri="{FF2B5EF4-FFF2-40B4-BE49-F238E27FC236}">
                  <a16:creationId xmlns:a16="http://schemas.microsoft.com/office/drawing/2014/main" id="{C2DB559B-0BF6-6DDA-D081-1A3890BF8549}"/>
                </a:ext>
              </a:extLst>
            </p:cNvPr>
            <p:cNvSpPr/>
            <p:nvPr/>
          </p:nvSpPr>
          <p:spPr>
            <a:xfrm>
              <a:off x="-2344010" y="1963190"/>
              <a:ext cx="2592956" cy="6787943"/>
            </a:xfrm>
            <a:prstGeom prst="roundRect">
              <a:avLst>
                <a:gd name="adj" fmla="val 6899"/>
              </a:avLst>
            </a:prstGeom>
            <a:solidFill>
              <a:srgbClr val="F4F6F8">
                <a:alpha val="10000"/>
              </a:srgbClr>
            </a:solid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nvGrpSpPr>
          <p:cNvPr id="31" name="Group 30">
            <a:extLst>
              <a:ext uri="{FF2B5EF4-FFF2-40B4-BE49-F238E27FC236}">
                <a16:creationId xmlns:a16="http://schemas.microsoft.com/office/drawing/2014/main" id="{EE2A72E7-FC66-EC4B-9780-0E06552DD72C}"/>
              </a:ext>
            </a:extLst>
          </p:cNvPr>
          <p:cNvGrpSpPr/>
          <p:nvPr/>
        </p:nvGrpSpPr>
        <p:grpSpPr>
          <a:xfrm>
            <a:off x="8630422" y="1258984"/>
            <a:ext cx="1756094" cy="1756094"/>
            <a:chOff x="2185104" y="1478492"/>
            <a:chExt cx="1951666" cy="1951666"/>
          </a:xfrm>
        </p:grpSpPr>
        <p:grpSp>
          <p:nvGrpSpPr>
            <p:cNvPr id="32" name="Group 31">
              <a:extLst>
                <a:ext uri="{FF2B5EF4-FFF2-40B4-BE49-F238E27FC236}">
                  <a16:creationId xmlns:a16="http://schemas.microsoft.com/office/drawing/2014/main" id="{79CD9FDF-B6A3-9091-48D7-770863A37061}"/>
                </a:ext>
              </a:extLst>
            </p:cNvPr>
            <p:cNvGrpSpPr/>
            <p:nvPr/>
          </p:nvGrpSpPr>
          <p:grpSpPr>
            <a:xfrm>
              <a:off x="2185104" y="1478492"/>
              <a:ext cx="1951666" cy="1951666"/>
              <a:chOff x="5378677" y="2730500"/>
              <a:chExt cx="2095500" cy="2095500"/>
            </a:xfrm>
          </p:grpSpPr>
          <p:sp>
            <p:nvSpPr>
              <p:cNvPr id="34" name="Oval 33">
                <a:extLst>
                  <a:ext uri="{FF2B5EF4-FFF2-40B4-BE49-F238E27FC236}">
                    <a16:creationId xmlns:a16="http://schemas.microsoft.com/office/drawing/2014/main" id="{13D5C73D-E85A-C228-6E37-5CCF74DD919A}"/>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35" name="Oval 34">
                <a:extLst>
                  <a:ext uri="{FF2B5EF4-FFF2-40B4-BE49-F238E27FC236}">
                    <a16:creationId xmlns:a16="http://schemas.microsoft.com/office/drawing/2014/main" id="{C2A0C1B5-FC5B-F7C2-4541-A537C38A51B0}"/>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33" name="Oval 32">
              <a:extLst>
                <a:ext uri="{FF2B5EF4-FFF2-40B4-BE49-F238E27FC236}">
                  <a16:creationId xmlns:a16="http://schemas.microsoft.com/office/drawing/2014/main" id="{9091F42F-46BB-4692-F7FE-9D7ABE06735B}"/>
                </a:ext>
              </a:extLst>
            </p:cNvPr>
            <p:cNvSpPr/>
            <p:nvPr/>
          </p:nvSpPr>
          <p:spPr>
            <a:xfrm>
              <a:off x="2324943" y="1618331"/>
              <a:ext cx="1671988" cy="1671988"/>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pic>
        <p:nvPicPr>
          <p:cNvPr id="162" name="Picture 161">
            <a:extLst>
              <a:ext uri="{FF2B5EF4-FFF2-40B4-BE49-F238E27FC236}">
                <a16:creationId xmlns:a16="http://schemas.microsoft.com/office/drawing/2014/main" id="{C14A4743-82F0-4FA8-8391-FCDEEEDC43A8}"/>
              </a:ext>
            </a:extLst>
          </p:cNvPr>
          <p:cNvPicPr>
            <a:picLocks noChangeAspect="1"/>
          </p:cNvPicPr>
          <p:nvPr/>
        </p:nvPicPr>
        <p:blipFill>
          <a:blip r:embed="rId3"/>
          <a:stretch>
            <a:fillRect/>
          </a:stretch>
        </p:blipFill>
        <p:spPr>
          <a:xfrm>
            <a:off x="5711263" y="1766739"/>
            <a:ext cx="731373" cy="731373"/>
          </a:xfrm>
          <a:prstGeom prst="rect">
            <a:avLst/>
          </a:prstGeom>
        </p:spPr>
      </p:pic>
      <p:pic>
        <p:nvPicPr>
          <p:cNvPr id="163" name="Picture 162">
            <a:extLst>
              <a:ext uri="{FF2B5EF4-FFF2-40B4-BE49-F238E27FC236}">
                <a16:creationId xmlns:a16="http://schemas.microsoft.com/office/drawing/2014/main" id="{88C6D8C9-D5DD-4AE3-B868-F4F9CD0983AA}"/>
              </a:ext>
            </a:extLst>
          </p:cNvPr>
          <p:cNvPicPr>
            <a:picLocks noChangeAspect="1"/>
          </p:cNvPicPr>
          <p:nvPr/>
        </p:nvPicPr>
        <p:blipFill>
          <a:blip r:embed="rId4"/>
          <a:stretch>
            <a:fillRect/>
          </a:stretch>
        </p:blipFill>
        <p:spPr>
          <a:xfrm>
            <a:off x="9182280" y="1807992"/>
            <a:ext cx="652379" cy="627289"/>
          </a:xfrm>
          <a:prstGeom prst="rect">
            <a:avLst/>
          </a:prstGeom>
        </p:spPr>
      </p:pic>
      <p:pic>
        <p:nvPicPr>
          <p:cNvPr id="164" name="Picture 163">
            <a:extLst>
              <a:ext uri="{FF2B5EF4-FFF2-40B4-BE49-F238E27FC236}">
                <a16:creationId xmlns:a16="http://schemas.microsoft.com/office/drawing/2014/main" id="{CADB49F4-0D15-4B4D-B565-FA8E1B723740}"/>
              </a:ext>
            </a:extLst>
          </p:cNvPr>
          <p:cNvPicPr>
            <a:picLocks noChangeAspect="1"/>
          </p:cNvPicPr>
          <p:nvPr/>
        </p:nvPicPr>
        <p:blipFill>
          <a:blip r:embed="rId5"/>
          <a:stretch>
            <a:fillRect/>
          </a:stretch>
        </p:blipFill>
        <p:spPr>
          <a:xfrm>
            <a:off x="2362643" y="1790852"/>
            <a:ext cx="641776" cy="641776"/>
          </a:xfrm>
          <a:prstGeom prst="rect">
            <a:avLst/>
          </a:prstGeom>
        </p:spPr>
      </p:pic>
      <p:sp>
        <p:nvSpPr>
          <p:cNvPr id="11" name="TextBox 10">
            <a:extLst>
              <a:ext uri="{FF2B5EF4-FFF2-40B4-BE49-F238E27FC236}">
                <a16:creationId xmlns:a16="http://schemas.microsoft.com/office/drawing/2014/main" id="{2A3E6B08-B7A3-8EB7-C456-722191376CCA}"/>
              </a:ext>
            </a:extLst>
          </p:cNvPr>
          <p:cNvSpPr txBox="1"/>
          <p:nvPr/>
        </p:nvSpPr>
        <p:spPr>
          <a:xfrm>
            <a:off x="1540059" y="3126390"/>
            <a:ext cx="2351014" cy="584775"/>
          </a:xfrm>
          <a:prstGeom prst="rect">
            <a:avLst/>
          </a:prstGeom>
          <a:noFill/>
        </p:spPr>
        <p:txBody>
          <a:bodyPr wrap="square">
            <a:spAutoFit/>
          </a:bodyPr>
          <a:lstStyle/>
          <a:p>
            <a:pPr marL="0" lvl="1" algn="ctr" defTabSz="914126">
              <a:defRPr/>
            </a:pPr>
            <a:r>
              <a:rPr lang="en-US" sz="1600" dirty="0">
                <a:solidFill>
                  <a:srgbClr val="2C2C2C"/>
                </a:solidFill>
                <a:latin typeface="Adobe Clean ExtraBold"/>
              </a:rPr>
              <a:t>Scale Marketing </a:t>
            </a:r>
          </a:p>
          <a:p>
            <a:pPr marL="0" lvl="1" algn="ctr" defTabSz="914126">
              <a:defRPr/>
            </a:pPr>
            <a:r>
              <a:rPr lang="en-US" sz="1600" dirty="0">
                <a:solidFill>
                  <a:srgbClr val="2C2C2C"/>
                </a:solidFill>
                <a:latin typeface="Adobe Clean ExtraBold"/>
              </a:rPr>
              <a:t>Teams</a:t>
            </a:r>
            <a:endParaRPr kumimoji="0" lang="en-US" sz="1600" b="0" i="0" u="none" strike="noStrike" kern="1200" cap="none" spc="0" normalizeH="0" baseline="0" noProof="0" dirty="0">
              <a:ln>
                <a:noFill/>
              </a:ln>
              <a:solidFill>
                <a:srgbClr val="2C2C2C"/>
              </a:solidFill>
              <a:effectLst/>
              <a:uLnTx/>
              <a:uFillTx/>
              <a:latin typeface="Adobe Clean SemiLight"/>
              <a:ea typeface="+mn-ea"/>
              <a:cs typeface="+mn-cs"/>
            </a:endParaRPr>
          </a:p>
        </p:txBody>
      </p:sp>
      <p:sp>
        <p:nvSpPr>
          <p:cNvPr id="12" name="TextBox 11">
            <a:extLst>
              <a:ext uri="{FF2B5EF4-FFF2-40B4-BE49-F238E27FC236}">
                <a16:creationId xmlns:a16="http://schemas.microsoft.com/office/drawing/2014/main" id="{3BF6EE95-1918-D465-0421-E5FDA8FDEE22}"/>
              </a:ext>
            </a:extLst>
          </p:cNvPr>
          <p:cNvSpPr txBox="1"/>
          <p:nvPr/>
        </p:nvSpPr>
        <p:spPr>
          <a:xfrm>
            <a:off x="4920493" y="3126390"/>
            <a:ext cx="2351014" cy="584775"/>
          </a:xfrm>
          <a:prstGeom prst="rect">
            <a:avLst/>
          </a:prstGeom>
          <a:noFill/>
        </p:spPr>
        <p:txBody>
          <a:bodyPr wrap="square">
            <a:spAutoFit/>
          </a:bodyPr>
          <a:lstStyle/>
          <a:p>
            <a:pPr marL="0" lvl="1" algn="ctr" defTabSz="914126">
              <a:defRPr/>
            </a:pPr>
            <a:r>
              <a:rPr lang="en-US" sz="1600" dirty="0">
                <a:solidFill>
                  <a:srgbClr val="2C2C2C"/>
                </a:solidFill>
                <a:latin typeface="Adobe Clean ExtraBold"/>
              </a:rPr>
              <a:t>Reimagine Marketing &amp; Sales Partnership</a:t>
            </a:r>
            <a:endParaRPr kumimoji="0" lang="en-US" sz="1600" b="0" i="0" u="none" strike="noStrike" kern="1200" cap="none" spc="0" normalizeH="0" baseline="0" noProof="0" dirty="0">
              <a:ln>
                <a:noFill/>
              </a:ln>
              <a:solidFill>
                <a:srgbClr val="2C2C2C"/>
              </a:solidFill>
              <a:effectLst/>
              <a:uLnTx/>
              <a:uFillTx/>
              <a:latin typeface="Adobe Clean SemiLight"/>
              <a:ea typeface="+mn-ea"/>
              <a:cs typeface="+mn-cs"/>
            </a:endParaRPr>
          </a:p>
        </p:txBody>
      </p:sp>
      <p:sp>
        <p:nvSpPr>
          <p:cNvPr id="13" name="TextBox 12">
            <a:extLst>
              <a:ext uri="{FF2B5EF4-FFF2-40B4-BE49-F238E27FC236}">
                <a16:creationId xmlns:a16="http://schemas.microsoft.com/office/drawing/2014/main" id="{EEAED8CB-51BF-BD11-959F-CEDB2185B78E}"/>
              </a:ext>
            </a:extLst>
          </p:cNvPr>
          <p:cNvSpPr txBox="1"/>
          <p:nvPr/>
        </p:nvSpPr>
        <p:spPr>
          <a:xfrm>
            <a:off x="8339001" y="3126390"/>
            <a:ext cx="2351014" cy="584775"/>
          </a:xfrm>
          <a:prstGeom prst="rect">
            <a:avLst/>
          </a:prstGeom>
          <a:noFill/>
        </p:spPr>
        <p:txBody>
          <a:bodyPr wrap="square">
            <a:spAutoFit/>
          </a:bodyPr>
          <a:lstStyle/>
          <a:p>
            <a:pPr marL="0" lvl="1" algn="ctr" defTabSz="914126">
              <a:defRPr/>
            </a:pPr>
            <a:r>
              <a:rPr lang="en-US" sz="1600" dirty="0">
                <a:solidFill>
                  <a:srgbClr val="2C2C2C"/>
                </a:solidFill>
                <a:latin typeface="Adobe Clean ExtraBold"/>
              </a:rPr>
              <a:t>Maximize Revenue Impact</a:t>
            </a:r>
          </a:p>
        </p:txBody>
      </p:sp>
      <p:sp>
        <p:nvSpPr>
          <p:cNvPr id="15" name="TextBox 14">
            <a:extLst>
              <a:ext uri="{FF2B5EF4-FFF2-40B4-BE49-F238E27FC236}">
                <a16:creationId xmlns:a16="http://schemas.microsoft.com/office/drawing/2014/main" id="{1EC83579-1966-0027-4EBF-9F34F8EE118E}"/>
              </a:ext>
            </a:extLst>
          </p:cNvPr>
          <p:cNvSpPr txBox="1"/>
          <p:nvPr/>
        </p:nvSpPr>
        <p:spPr>
          <a:xfrm>
            <a:off x="1303484" y="3770397"/>
            <a:ext cx="2743528" cy="2492990"/>
          </a:xfrm>
          <a:prstGeom prst="rect">
            <a:avLst/>
          </a:prstGeom>
          <a:noFill/>
        </p:spPr>
        <p:txBody>
          <a:bodyPr wrap="square">
            <a:spAutoFit/>
          </a:bodyPr>
          <a:lstStyle/>
          <a:p>
            <a:pPr marL="171450" indent="-171450">
              <a:spcBef>
                <a:spcPts val="600"/>
              </a:spcBef>
              <a:spcAft>
                <a:spcPts val="600"/>
              </a:spcAft>
              <a:buFont typeface="Arial" panose="020B0604020202020204" pitchFamily="34" charset="0"/>
              <a:buChar char="•"/>
            </a:pPr>
            <a:r>
              <a:rPr lang="en-US" sz="1400" dirty="0"/>
              <a:t>Modern UX Updates (complete switch to modern UX, Used By Count for List Views, Used By Tabs for Detail Views)</a:t>
            </a:r>
          </a:p>
          <a:p>
            <a:pPr marL="171450" indent="-171450">
              <a:spcBef>
                <a:spcPts val="600"/>
              </a:spcBef>
              <a:spcAft>
                <a:spcPts val="600"/>
              </a:spcAft>
              <a:buFont typeface="Arial" panose="020B0604020202020204" pitchFamily="34" charset="0"/>
              <a:buChar char="•"/>
            </a:pPr>
            <a:r>
              <a:rPr lang="en-US" sz="1400" dirty="0"/>
              <a:t>Interactive Webinars User Access Management and Localization</a:t>
            </a:r>
          </a:p>
          <a:p>
            <a:pPr marL="171450" indent="-171450">
              <a:spcBef>
                <a:spcPts val="600"/>
              </a:spcBef>
              <a:spcAft>
                <a:spcPts val="600"/>
              </a:spcAft>
              <a:buFont typeface="Arial" panose="020B0604020202020204" pitchFamily="34" charset="0"/>
              <a:buChar char="•"/>
            </a:pPr>
            <a:r>
              <a:rPr lang="en-US" sz="1400" dirty="0"/>
              <a:t>Engagement Map </a:t>
            </a:r>
          </a:p>
          <a:p>
            <a:r>
              <a:rPr lang="en-US" sz="1400" dirty="0"/>
              <a:t>      </a:t>
            </a:r>
            <a:r>
              <a:rPr lang="en-US" sz="1400" u="sng" dirty="0"/>
              <a:t>available NOW!</a:t>
            </a:r>
          </a:p>
          <a:p>
            <a:pPr marL="171450" indent="-171450">
              <a:spcBef>
                <a:spcPts val="600"/>
              </a:spcBef>
              <a:spcAft>
                <a:spcPts val="600"/>
              </a:spcAft>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FF42B6B2-CFB5-5ED9-EE20-B23F8A2452B5}"/>
              </a:ext>
            </a:extLst>
          </p:cNvPr>
          <p:cNvSpPr txBox="1"/>
          <p:nvPr/>
        </p:nvSpPr>
        <p:spPr>
          <a:xfrm>
            <a:off x="4686157" y="3770397"/>
            <a:ext cx="2806700" cy="1107996"/>
          </a:xfrm>
          <a:prstGeom prst="rect">
            <a:avLst/>
          </a:prstGeom>
          <a:noFill/>
        </p:spPr>
        <p:txBody>
          <a:bodyPr wrap="square">
            <a:spAutoFit/>
          </a:bodyPr>
          <a:lstStyle/>
          <a:p>
            <a:pPr marL="171450" indent="-171450">
              <a:spcBef>
                <a:spcPts val="600"/>
              </a:spcBef>
              <a:spcAft>
                <a:spcPts val="600"/>
              </a:spcAft>
              <a:buFont typeface="Arial" panose="020B0604020202020204" pitchFamily="34" charset="0"/>
              <a:buChar char="•"/>
            </a:pPr>
            <a:r>
              <a:rPr lang="en-US" sz="1400" dirty="0"/>
              <a:t>Dynamic Chat enhancements- GA Sept 12! </a:t>
            </a:r>
          </a:p>
          <a:p>
            <a:pPr marL="171450" indent="-171450">
              <a:spcBef>
                <a:spcPts val="600"/>
              </a:spcBef>
              <a:spcAft>
                <a:spcPts val="600"/>
              </a:spcAft>
              <a:buFont typeface="Arial" panose="020B0604020202020204" pitchFamily="34" charset="0"/>
              <a:buChar char="•"/>
            </a:pPr>
            <a:r>
              <a:rPr lang="en-US" sz="1400" dirty="0"/>
              <a:t>Sales Insight Actions- Email Personalization </a:t>
            </a:r>
          </a:p>
        </p:txBody>
      </p:sp>
      <p:sp>
        <p:nvSpPr>
          <p:cNvPr id="18" name="TextBox 17">
            <a:extLst>
              <a:ext uri="{FF2B5EF4-FFF2-40B4-BE49-F238E27FC236}">
                <a16:creationId xmlns:a16="http://schemas.microsoft.com/office/drawing/2014/main" id="{62013D2A-D95A-60BA-7B04-94C546C532A9}"/>
              </a:ext>
            </a:extLst>
          </p:cNvPr>
          <p:cNvSpPr txBox="1"/>
          <p:nvPr/>
        </p:nvSpPr>
        <p:spPr>
          <a:xfrm>
            <a:off x="8133426" y="3770397"/>
            <a:ext cx="2879055" cy="954107"/>
          </a:xfrm>
          <a:prstGeom prst="rect">
            <a:avLst/>
          </a:prstGeom>
          <a:noFill/>
        </p:spPr>
        <p:txBody>
          <a:bodyPr wrap="square">
            <a:spAutoFit/>
          </a:bodyPr>
          <a:lstStyle/>
          <a:p>
            <a:pPr marL="171450" indent="-171450">
              <a:spcBef>
                <a:spcPts val="600"/>
              </a:spcBef>
              <a:spcAft>
                <a:spcPts val="600"/>
              </a:spcAft>
              <a:buFont typeface="Arial" panose="020B0604020202020204" pitchFamily="34" charset="0"/>
              <a:buChar char="•"/>
            </a:pPr>
            <a:r>
              <a:rPr lang="en-US" sz="1400" dirty="0"/>
              <a:t>Marketo Measure Ultimate (powered by Experience Platform) – available NOW!</a:t>
            </a:r>
          </a:p>
        </p:txBody>
      </p:sp>
      <p:grpSp>
        <p:nvGrpSpPr>
          <p:cNvPr id="139" name="Group 138">
            <a:extLst>
              <a:ext uri="{FF2B5EF4-FFF2-40B4-BE49-F238E27FC236}">
                <a16:creationId xmlns:a16="http://schemas.microsoft.com/office/drawing/2014/main" id="{6DA9FFAA-F5E7-43F1-BACB-2F40F30E5F7D}"/>
              </a:ext>
            </a:extLst>
          </p:cNvPr>
          <p:cNvGrpSpPr/>
          <p:nvPr/>
        </p:nvGrpSpPr>
        <p:grpSpPr>
          <a:xfrm>
            <a:off x="1588" y="6448113"/>
            <a:ext cx="12188822" cy="417757"/>
            <a:chOff x="0" y="6448112"/>
            <a:chExt cx="12188822" cy="417757"/>
          </a:xfrm>
        </p:grpSpPr>
        <p:sp>
          <p:nvSpPr>
            <p:cNvPr id="140" name="Rectangle 139">
              <a:extLst>
                <a:ext uri="{FF2B5EF4-FFF2-40B4-BE49-F238E27FC236}">
                  <a16:creationId xmlns:a16="http://schemas.microsoft.com/office/drawing/2014/main" id="{8BCC5FBD-583B-4A82-A4E8-ED2D304057EF}"/>
                </a:ext>
              </a:extLst>
            </p:cNvPr>
            <p:cNvSpPr/>
            <p:nvPr/>
          </p:nvSpPr>
          <p:spPr>
            <a:xfrm>
              <a:off x="0" y="6448112"/>
              <a:ext cx="12188822" cy="417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dobe Clean SemiLight"/>
                <a:ea typeface="+mn-ea"/>
                <a:cs typeface="+mn-cs"/>
              </a:endParaRPr>
            </a:p>
          </p:txBody>
        </p:sp>
        <p:pic>
          <p:nvPicPr>
            <p:cNvPr id="141" name="Picture 140">
              <a:extLst>
                <a:ext uri="{FF2B5EF4-FFF2-40B4-BE49-F238E27FC236}">
                  <a16:creationId xmlns:a16="http://schemas.microsoft.com/office/drawing/2014/main" id="{96ADC11E-2FED-4FC3-8603-2DAB6903FE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923" y="6578695"/>
              <a:ext cx="566078" cy="147131"/>
            </a:xfrm>
            <a:prstGeom prst="rect">
              <a:avLst/>
            </a:prstGeom>
          </p:spPr>
        </p:pic>
        <p:sp>
          <p:nvSpPr>
            <p:cNvPr id="142" name="Date Placeholder 3">
              <a:extLst>
                <a:ext uri="{FF2B5EF4-FFF2-40B4-BE49-F238E27FC236}">
                  <a16:creationId xmlns:a16="http://schemas.microsoft.com/office/drawing/2014/main" id="{4BAC13EA-A455-43C1-9F97-E094DE86033F}"/>
                </a:ext>
              </a:extLst>
            </p:cNvPr>
            <p:cNvSpPr txBox="1">
              <a:spLocks/>
            </p:cNvSpPr>
            <p:nvPr/>
          </p:nvSpPr>
          <p:spPr>
            <a:xfrm>
              <a:off x="9302847" y="6560363"/>
              <a:ext cx="2599605" cy="274324"/>
            </a:xfrm>
            <a:prstGeom prst="rect">
              <a:avLst/>
            </a:prstGeom>
          </p:spPr>
          <p:txBody>
            <a:bodyPr/>
            <a:lstStyle>
              <a:defPPr>
                <a:defRPr lang="en-US"/>
              </a:defPPr>
              <a:lvl1pPr marR="0" lvl="0" indent="0" algn="r" fontAlgn="auto">
                <a:lnSpc>
                  <a:spcPct val="100000"/>
                </a:lnSpc>
                <a:spcBef>
                  <a:spcPts val="0"/>
                </a:spcBef>
                <a:spcAft>
                  <a:spcPts val="0"/>
                </a:spcAft>
                <a:buClrTx/>
                <a:buSzTx/>
                <a:buFontTx/>
                <a:buNone/>
                <a:tabLst/>
                <a:defRPr kumimoji="0" sz="800" b="0" i="0" u="none" strike="noStrike" cap="none" spc="0" normalizeH="0" baseline="0">
                  <a:ln>
                    <a:noFill/>
                  </a:ln>
                  <a:solidFill>
                    <a:srgbClr val="6E6E6E"/>
                  </a:solidFill>
                  <a:effectLst/>
                  <a:uLnTx/>
                  <a:uFillTx/>
                  <a:latin typeface="Adobe Clean Light" panose="020B03030204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E6E6E"/>
                  </a:solidFill>
                  <a:effectLst/>
                  <a:uLnTx/>
                  <a:uFillTx/>
                  <a:latin typeface="Adobe Clean SemiLight"/>
                  <a:ea typeface="+mn-ea"/>
                  <a:cs typeface="+mn-cs"/>
                </a:rPr>
                <a:t>©2023 Adobe. All Rights Reserved. </a:t>
              </a:r>
            </a:p>
          </p:txBody>
        </p:sp>
      </p:grpSp>
    </p:spTree>
    <p:extLst>
      <p:ext uri="{BB962C8B-B14F-4D97-AF65-F5344CB8AC3E}">
        <p14:creationId xmlns:p14="http://schemas.microsoft.com/office/powerpoint/2010/main" val="99770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485961" cy="4990640"/>
            <a:chOff x="1789967" y="878820"/>
            <a:chExt cx="74859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dirty="0">
                  <a:solidFill>
                    <a:schemeClr val="accent6"/>
                  </a:solidFill>
                  <a:latin typeface="Adobe Clean ExtraBold"/>
                </a:rPr>
                <a:t>Tina Tseng</a:t>
              </a: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dirty="0">
                  <a:solidFill>
                    <a:schemeClr val="accent6"/>
                  </a:solidFill>
                  <a:latin typeface="Adobe Clean SemiLight"/>
                </a:rPr>
                <a:t>Product Manager</a:t>
              </a:r>
              <a:endParaRPr lang="en-GB" sz="2400" dirty="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0790" y="2586562"/>
              <a:ext cx="3692572" cy="461665"/>
            </a:xfrm>
            <a:prstGeom prst="rect">
              <a:avLst/>
            </a:prstGeom>
            <a:noFill/>
          </p:spPr>
          <p:txBody>
            <a:bodyPr wrap="square" lIns="91440" tIns="45720" rIns="91440" bIns="45720" rtlCol="0" anchor="t">
              <a:spAutoFit/>
            </a:bodyPr>
            <a:lstStyle/>
            <a:p>
              <a:pPr defTabSz="1218987">
                <a:defRPr/>
              </a:pPr>
              <a:r>
                <a:rPr lang="en-US" sz="2400" b="1">
                  <a:solidFill>
                    <a:srgbClr val="1B1B1B"/>
                  </a:solidFill>
                  <a:latin typeface="Adobe Clean"/>
                </a:rPr>
                <a:t>Engagement Map</a:t>
              </a:r>
              <a:endParaRPr lang="en-US"/>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sp>
        <p:nvSpPr>
          <p:cNvPr id="5" name="Graphic 7">
            <a:extLst>
              <a:ext uri="{FF2B5EF4-FFF2-40B4-BE49-F238E27FC236}">
                <a16:creationId xmlns:a16="http://schemas.microsoft.com/office/drawing/2014/main" id="{E4BCD2F9-28AE-1524-9497-2893EAB15CAB}"/>
              </a:ext>
            </a:extLst>
          </p:cNvPr>
          <p:cNvSpPr/>
          <p:nvPr/>
        </p:nvSpPr>
        <p:spPr>
          <a:xfrm>
            <a:off x="1363441" y="2248448"/>
            <a:ext cx="2743200" cy="257781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blipFill>
            <a:blip r:embed="rId5">
              <a:extLst>
                <a:ext uri="{28A0092B-C50C-407E-A947-70E740481C1C}">
                  <a14:useLocalDpi xmlns:a14="http://schemas.microsoft.com/office/drawing/2010/main" val="0"/>
                </a:ext>
              </a:extLst>
            </a:blip>
            <a:stretch>
              <a:fillRect/>
            </a:stretch>
          </a:blipFill>
          <a:ln w="9525" cap="flat">
            <a:noFill/>
            <a:prstDash val="solid"/>
            <a:miter/>
          </a:ln>
          <a:effectLst>
            <a:outerShdw blurRad="50800" dist="38100" dir="13500000" algn="tl"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dobe Clean SemiLight"/>
              <a:ea typeface="+mn-ea"/>
              <a:cs typeface="+mn-cs"/>
            </a:endParaRPr>
          </a:p>
        </p:txBody>
      </p:sp>
      <p:sp>
        <p:nvSpPr>
          <p:cNvPr id="2" name="Shape 2935">
            <a:extLst>
              <a:ext uri="{FF2B5EF4-FFF2-40B4-BE49-F238E27FC236}">
                <a16:creationId xmlns:a16="http://schemas.microsoft.com/office/drawing/2014/main" id="{5E2801F3-73A5-1640-8CD0-A2F4B0E8624B}"/>
              </a:ext>
            </a:extLst>
          </p:cNvPr>
          <p:cNvSpPr/>
          <p:nvPr/>
        </p:nvSpPr>
        <p:spPr>
          <a:xfrm>
            <a:off x="9930903" y="418557"/>
            <a:ext cx="381872" cy="381928"/>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 name="Shape 2935">
            <a:extLst>
              <a:ext uri="{FF2B5EF4-FFF2-40B4-BE49-F238E27FC236}">
                <a16:creationId xmlns:a16="http://schemas.microsoft.com/office/drawing/2014/main" id="{546EB678-C584-CCC1-94B6-2642DECCDBCE}"/>
              </a:ext>
            </a:extLst>
          </p:cNvPr>
          <p:cNvSpPr/>
          <p:nvPr/>
        </p:nvSpPr>
        <p:spPr>
          <a:xfrm>
            <a:off x="4553235" y="2721159"/>
            <a:ext cx="381872" cy="381928"/>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59234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D3F390-1739-A6B2-645A-32369731AB47}"/>
              </a:ext>
            </a:extLst>
          </p:cNvPr>
          <p:cNvSpPr/>
          <p:nvPr/>
        </p:nvSpPr>
        <p:spPr>
          <a:xfrm>
            <a:off x="5870942" y="1219755"/>
            <a:ext cx="6319471" cy="5219144"/>
          </a:xfrm>
          <a:prstGeom prst="rect">
            <a:avLst/>
          </a:prstGeom>
          <a:solidFill>
            <a:srgbClr val="EAEA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spcBef>
                <a:spcPts val="1200"/>
              </a:spcBef>
            </a:pPr>
            <a:endParaRPr lang="en-US" sz="1400">
              <a:solidFill>
                <a:schemeClr val="tx1"/>
              </a:solidFill>
            </a:endParaRPr>
          </a:p>
        </p:txBody>
      </p:sp>
      <p:sp>
        <p:nvSpPr>
          <p:cNvPr id="31" name="Rounded Rectangle 30">
            <a:extLst>
              <a:ext uri="{FF2B5EF4-FFF2-40B4-BE49-F238E27FC236}">
                <a16:creationId xmlns:a16="http://schemas.microsoft.com/office/drawing/2014/main" id="{6A75A177-0242-5B88-C849-714FF4825DDC}"/>
              </a:ext>
            </a:extLst>
          </p:cNvPr>
          <p:cNvSpPr/>
          <p:nvPr/>
        </p:nvSpPr>
        <p:spPr>
          <a:xfrm>
            <a:off x="294703" y="1530943"/>
            <a:ext cx="4257839" cy="3385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4" name="Rounded Rectangle 33">
            <a:extLst>
              <a:ext uri="{FF2B5EF4-FFF2-40B4-BE49-F238E27FC236}">
                <a16:creationId xmlns:a16="http://schemas.microsoft.com/office/drawing/2014/main" id="{60285B66-E3BC-B1BE-AB52-C8E10A59D0AB}"/>
              </a:ext>
            </a:extLst>
          </p:cNvPr>
          <p:cNvSpPr/>
          <p:nvPr/>
        </p:nvSpPr>
        <p:spPr>
          <a:xfrm>
            <a:off x="4391363" y="4895227"/>
            <a:ext cx="1375456" cy="1585485"/>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1400" dirty="0">
              <a:solidFill>
                <a:schemeClr val="tx1">
                  <a:lumMod val="50000"/>
                  <a:lumOff val="50000"/>
                </a:schemeClr>
              </a:solidFill>
            </a:endParaRPr>
          </a:p>
          <a:p>
            <a:pPr algn="ctr"/>
            <a:endParaRPr lang="en-US" sz="1400" dirty="0">
              <a:solidFill>
                <a:schemeClr val="tx1">
                  <a:lumMod val="50000"/>
                  <a:lumOff val="50000"/>
                </a:schemeClr>
              </a:solidFill>
            </a:endParaRPr>
          </a:p>
          <a:p>
            <a:pPr algn="ctr"/>
            <a:r>
              <a:rPr lang="en-US" sz="1400" dirty="0">
                <a:solidFill>
                  <a:schemeClr val="tx1">
                    <a:lumMod val="50000"/>
                    <a:lumOff val="50000"/>
                  </a:schemeClr>
                </a:solidFill>
              </a:rPr>
              <a:t>New Users</a:t>
            </a:r>
          </a:p>
          <a:p>
            <a:pPr algn="ctr"/>
            <a:r>
              <a:rPr lang="en-US" sz="1400" dirty="0">
                <a:solidFill>
                  <a:schemeClr val="tx1">
                    <a:lumMod val="50000"/>
                    <a:lumOff val="50000"/>
                  </a:schemeClr>
                </a:solidFill>
              </a:rPr>
              <a:t>Power Users</a:t>
            </a:r>
          </a:p>
          <a:p>
            <a:pPr algn="ctr"/>
            <a:r>
              <a:rPr lang="en-US" sz="1400" dirty="0">
                <a:solidFill>
                  <a:schemeClr val="tx1">
                    <a:lumMod val="50000"/>
                    <a:lumOff val="50000"/>
                  </a:schemeClr>
                </a:solidFill>
              </a:rPr>
              <a:t>Decision Makers</a:t>
            </a:r>
          </a:p>
        </p:txBody>
      </p:sp>
      <p:pic>
        <p:nvPicPr>
          <p:cNvPr id="43" name="Picture 42" descr="A picture containing table&#10;&#10;Description automatically generated">
            <a:extLst>
              <a:ext uri="{FF2B5EF4-FFF2-40B4-BE49-F238E27FC236}">
                <a16:creationId xmlns:a16="http://schemas.microsoft.com/office/drawing/2014/main" id="{C1208394-47A0-69A2-6BDC-D8FB2D48604D}"/>
              </a:ext>
            </a:extLst>
          </p:cNvPr>
          <p:cNvPicPr>
            <a:picLocks noChangeAspect="1"/>
          </p:cNvPicPr>
          <p:nvPr/>
        </p:nvPicPr>
        <p:blipFill>
          <a:blip r:embed="rId3"/>
          <a:stretch>
            <a:fillRect/>
          </a:stretch>
        </p:blipFill>
        <p:spPr>
          <a:xfrm>
            <a:off x="4787270" y="4918777"/>
            <a:ext cx="567623" cy="567623"/>
          </a:xfrm>
          <a:prstGeom prst="rect">
            <a:avLst/>
          </a:prstGeom>
        </p:spPr>
      </p:pic>
      <p:sp>
        <p:nvSpPr>
          <p:cNvPr id="4" name="Title 1">
            <a:extLst>
              <a:ext uri="{FF2B5EF4-FFF2-40B4-BE49-F238E27FC236}">
                <a16:creationId xmlns:a16="http://schemas.microsoft.com/office/drawing/2014/main" id="{500BC69F-A459-76BA-AB5B-91B72774B3E3}"/>
              </a:ext>
            </a:extLst>
          </p:cNvPr>
          <p:cNvSpPr>
            <a:spLocks noGrp="1"/>
          </p:cNvSpPr>
          <p:nvPr>
            <p:ph type="title"/>
          </p:nvPr>
        </p:nvSpPr>
        <p:spPr>
          <a:xfrm>
            <a:off x="271316" y="265620"/>
            <a:ext cx="6031999" cy="524992"/>
          </a:xfrm>
        </p:spPr>
        <p:txBody>
          <a:bodyPr/>
          <a:lstStyle/>
          <a:p>
            <a:r>
              <a:rPr lang="en-US" dirty="0"/>
              <a:t>Engagement Map</a:t>
            </a:r>
          </a:p>
        </p:txBody>
      </p:sp>
      <p:pic>
        <p:nvPicPr>
          <p:cNvPr id="7" name="Picture 6" descr="Graphical user interface&#10;&#10;Description automatically generated">
            <a:extLst>
              <a:ext uri="{FF2B5EF4-FFF2-40B4-BE49-F238E27FC236}">
                <a16:creationId xmlns:a16="http://schemas.microsoft.com/office/drawing/2014/main" id="{309D4ED9-D1B9-C522-EA76-09E784425336}"/>
              </a:ext>
            </a:extLst>
          </p:cNvPr>
          <p:cNvPicPr>
            <a:picLocks noChangeAspect="1"/>
          </p:cNvPicPr>
          <p:nvPr/>
        </p:nvPicPr>
        <p:blipFill>
          <a:blip r:embed="rId4"/>
          <a:stretch>
            <a:fillRect/>
          </a:stretch>
        </p:blipFill>
        <p:spPr>
          <a:xfrm>
            <a:off x="8204001" y="1548523"/>
            <a:ext cx="1709037" cy="349576"/>
          </a:xfrm>
          <a:prstGeom prst="rect">
            <a:avLst/>
          </a:prstGeom>
          <a:ln w="28575">
            <a:noFill/>
          </a:ln>
          <a:effectLst/>
        </p:spPr>
      </p:pic>
      <p:pic>
        <p:nvPicPr>
          <p:cNvPr id="8" name="Picture 7" descr="Graphical user interface, text, application, email&#10;&#10;Description automatically generated">
            <a:extLst>
              <a:ext uri="{FF2B5EF4-FFF2-40B4-BE49-F238E27FC236}">
                <a16:creationId xmlns:a16="http://schemas.microsoft.com/office/drawing/2014/main" id="{1198A529-2540-4EEE-FE9E-D70721D4B6E3}"/>
              </a:ext>
            </a:extLst>
          </p:cNvPr>
          <p:cNvPicPr>
            <a:picLocks noChangeAspect="1"/>
          </p:cNvPicPr>
          <p:nvPr/>
        </p:nvPicPr>
        <p:blipFill>
          <a:blip r:embed="rId5"/>
          <a:stretch>
            <a:fillRect/>
          </a:stretch>
        </p:blipFill>
        <p:spPr>
          <a:xfrm>
            <a:off x="8195309" y="2210372"/>
            <a:ext cx="1717729" cy="746470"/>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0A7571BD-65F4-1D83-0095-7102891F200B}"/>
              </a:ext>
            </a:extLst>
          </p:cNvPr>
          <p:cNvPicPr>
            <a:picLocks noChangeAspect="1"/>
          </p:cNvPicPr>
          <p:nvPr/>
        </p:nvPicPr>
        <p:blipFill rotWithShape="1">
          <a:blip r:embed="rId6"/>
          <a:srcRect b="2841"/>
          <a:stretch/>
        </p:blipFill>
        <p:spPr>
          <a:xfrm>
            <a:off x="6232967" y="3239292"/>
            <a:ext cx="1717729" cy="830397"/>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D314929F-3E8B-9C12-2587-528E173906A4}"/>
              </a:ext>
            </a:extLst>
          </p:cNvPr>
          <p:cNvPicPr>
            <a:picLocks noChangeAspect="1"/>
          </p:cNvPicPr>
          <p:nvPr/>
        </p:nvPicPr>
        <p:blipFill>
          <a:blip r:embed="rId7"/>
          <a:stretch>
            <a:fillRect/>
          </a:stretch>
        </p:blipFill>
        <p:spPr>
          <a:xfrm>
            <a:off x="8195308" y="3235102"/>
            <a:ext cx="1717729" cy="858865"/>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3C7B0295-F148-529A-08B8-76C8B71D7778}"/>
              </a:ext>
            </a:extLst>
          </p:cNvPr>
          <p:cNvPicPr>
            <a:picLocks noChangeAspect="1"/>
          </p:cNvPicPr>
          <p:nvPr/>
        </p:nvPicPr>
        <p:blipFill>
          <a:blip r:embed="rId8"/>
          <a:stretch>
            <a:fillRect/>
          </a:stretch>
        </p:blipFill>
        <p:spPr>
          <a:xfrm>
            <a:off x="10157649" y="3323592"/>
            <a:ext cx="1717729" cy="562777"/>
          </a:xfrm>
          <a:prstGeom prst="rect">
            <a:avLst/>
          </a:prstGeom>
        </p:spPr>
      </p:pic>
      <p:pic>
        <p:nvPicPr>
          <p:cNvPr id="18" name="Picture 17" descr="Graphical user interface, text, application, email&#10;&#10;Description automatically generated">
            <a:extLst>
              <a:ext uri="{FF2B5EF4-FFF2-40B4-BE49-F238E27FC236}">
                <a16:creationId xmlns:a16="http://schemas.microsoft.com/office/drawing/2014/main" id="{48421FC1-BD0C-8059-691F-E7F0D858588C}"/>
              </a:ext>
            </a:extLst>
          </p:cNvPr>
          <p:cNvPicPr>
            <a:picLocks noChangeAspect="1"/>
          </p:cNvPicPr>
          <p:nvPr/>
        </p:nvPicPr>
        <p:blipFill>
          <a:blip r:embed="rId9"/>
          <a:stretch>
            <a:fillRect/>
          </a:stretch>
        </p:blipFill>
        <p:spPr>
          <a:xfrm>
            <a:off x="8199653" y="4949600"/>
            <a:ext cx="1709037" cy="738371"/>
          </a:xfrm>
          <a:prstGeom prst="rect">
            <a:avLst/>
          </a:prstGeom>
        </p:spPr>
      </p:pic>
      <p:pic>
        <p:nvPicPr>
          <p:cNvPr id="19" name="Picture 18" descr="Icon&#10;&#10;Description automatically generated">
            <a:extLst>
              <a:ext uri="{FF2B5EF4-FFF2-40B4-BE49-F238E27FC236}">
                <a16:creationId xmlns:a16="http://schemas.microsoft.com/office/drawing/2014/main" id="{F2D119A4-BC1C-DD2A-EC19-849DB50BE1EE}"/>
              </a:ext>
            </a:extLst>
          </p:cNvPr>
          <p:cNvPicPr>
            <a:picLocks noChangeAspect="1"/>
          </p:cNvPicPr>
          <p:nvPr/>
        </p:nvPicPr>
        <p:blipFill>
          <a:blip r:embed="rId10"/>
          <a:stretch>
            <a:fillRect/>
          </a:stretch>
        </p:blipFill>
        <p:spPr>
          <a:xfrm>
            <a:off x="8845925" y="5891008"/>
            <a:ext cx="416490" cy="281220"/>
          </a:xfrm>
          <a:prstGeom prst="rect">
            <a:avLst/>
          </a:prstGeom>
        </p:spPr>
      </p:pic>
      <p:cxnSp>
        <p:nvCxnSpPr>
          <p:cNvPr id="20" name="Straight Arrow Connector 19">
            <a:extLst>
              <a:ext uri="{FF2B5EF4-FFF2-40B4-BE49-F238E27FC236}">
                <a16:creationId xmlns:a16="http://schemas.microsoft.com/office/drawing/2014/main" id="{6B5D869E-6F56-F1B1-DBB1-1678DC812880}"/>
              </a:ext>
            </a:extLst>
          </p:cNvPr>
          <p:cNvCxnSpPr>
            <a:cxnSpLocks/>
            <a:stCxn id="7" idx="2"/>
            <a:endCxn id="8" idx="0"/>
          </p:cNvCxnSpPr>
          <p:nvPr/>
        </p:nvCxnSpPr>
        <p:spPr>
          <a:xfrm flipH="1">
            <a:off x="9054173" y="1898100"/>
            <a:ext cx="0" cy="312273"/>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DB07668-B39B-0F5D-E573-8EB8E6A49655}"/>
              </a:ext>
            </a:extLst>
          </p:cNvPr>
          <p:cNvCxnSpPr>
            <a:stCxn id="8" idx="2"/>
            <a:endCxn id="13" idx="0"/>
          </p:cNvCxnSpPr>
          <p:nvPr/>
        </p:nvCxnSpPr>
        <p:spPr>
          <a:xfrm flipH="1">
            <a:off x="9054173" y="2956843"/>
            <a:ext cx="1" cy="278259"/>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BB7CCC45-86EC-5E31-94AF-08AD06652801}"/>
              </a:ext>
            </a:extLst>
          </p:cNvPr>
          <p:cNvCxnSpPr>
            <a:stCxn id="8" idx="2"/>
            <a:endCxn id="12" idx="0"/>
          </p:cNvCxnSpPr>
          <p:nvPr/>
        </p:nvCxnSpPr>
        <p:spPr>
          <a:xfrm rot="5400000">
            <a:off x="7931779" y="2116895"/>
            <a:ext cx="282449" cy="1962342"/>
          </a:xfrm>
          <a:prstGeom prst="curvedConnector3">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E7CCD26F-505D-7651-B35D-E632560D3B24}"/>
              </a:ext>
            </a:extLst>
          </p:cNvPr>
          <p:cNvCxnSpPr>
            <a:stCxn id="8" idx="2"/>
            <a:endCxn id="17" idx="0"/>
          </p:cNvCxnSpPr>
          <p:nvPr/>
        </p:nvCxnSpPr>
        <p:spPr>
          <a:xfrm rot="16200000" flipH="1">
            <a:off x="9851970" y="2159046"/>
            <a:ext cx="366749" cy="1962340"/>
          </a:xfrm>
          <a:prstGeom prst="curvedConnector3">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Text&#10;&#10;Description automatically generated with medium confidence">
            <a:extLst>
              <a:ext uri="{FF2B5EF4-FFF2-40B4-BE49-F238E27FC236}">
                <a16:creationId xmlns:a16="http://schemas.microsoft.com/office/drawing/2014/main" id="{C923ACDE-A120-DFC2-3D31-C29FDBA560AD}"/>
              </a:ext>
            </a:extLst>
          </p:cNvPr>
          <p:cNvPicPr>
            <a:picLocks noChangeAspect="1"/>
          </p:cNvPicPr>
          <p:nvPr/>
        </p:nvPicPr>
        <p:blipFill rotWithShape="1">
          <a:blip r:embed="rId11"/>
          <a:srcRect b="1524"/>
          <a:stretch/>
        </p:blipFill>
        <p:spPr>
          <a:xfrm>
            <a:off x="8204000" y="4378813"/>
            <a:ext cx="1709036" cy="367748"/>
          </a:xfrm>
          <a:prstGeom prst="rect">
            <a:avLst/>
          </a:prstGeom>
        </p:spPr>
      </p:pic>
      <p:cxnSp>
        <p:nvCxnSpPr>
          <p:cNvPr id="25" name="Curved Connector 24">
            <a:extLst>
              <a:ext uri="{FF2B5EF4-FFF2-40B4-BE49-F238E27FC236}">
                <a16:creationId xmlns:a16="http://schemas.microsoft.com/office/drawing/2014/main" id="{6E54037A-1AE4-24BE-A98B-A2844121356A}"/>
              </a:ext>
            </a:extLst>
          </p:cNvPr>
          <p:cNvCxnSpPr>
            <a:stCxn id="12" idx="2"/>
            <a:endCxn id="24" idx="0"/>
          </p:cNvCxnSpPr>
          <p:nvPr/>
        </p:nvCxnSpPr>
        <p:spPr>
          <a:xfrm rot="16200000" flipH="1">
            <a:off x="7920613" y="3240907"/>
            <a:ext cx="309125" cy="1966687"/>
          </a:xfrm>
          <a:prstGeom prst="curvedConnector3">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A604A6A5-3B2C-8D8B-75E1-655E80DDAE6C}"/>
              </a:ext>
            </a:extLst>
          </p:cNvPr>
          <p:cNvCxnSpPr>
            <a:cxnSpLocks/>
            <a:stCxn id="17" idx="2"/>
            <a:endCxn id="24" idx="0"/>
          </p:cNvCxnSpPr>
          <p:nvPr/>
        </p:nvCxnSpPr>
        <p:spPr>
          <a:xfrm rot="5400000">
            <a:off x="9791295" y="3153594"/>
            <a:ext cx="492445" cy="1957995"/>
          </a:xfrm>
          <a:prstGeom prst="curvedConnector3">
            <a:avLst>
              <a:gd name="adj1" fmla="val 7276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68B484D-712E-D5E0-277B-FDD71346176A}"/>
              </a:ext>
            </a:extLst>
          </p:cNvPr>
          <p:cNvCxnSpPr>
            <a:stCxn id="13" idx="2"/>
            <a:endCxn id="24" idx="0"/>
          </p:cNvCxnSpPr>
          <p:nvPr/>
        </p:nvCxnSpPr>
        <p:spPr>
          <a:xfrm>
            <a:off x="9054172" y="4093967"/>
            <a:ext cx="4346" cy="284847"/>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182DF16-4AA7-B1B3-BC35-A54DE9EE4865}"/>
              </a:ext>
            </a:extLst>
          </p:cNvPr>
          <p:cNvCxnSpPr>
            <a:stCxn id="24" idx="2"/>
            <a:endCxn id="18" idx="0"/>
          </p:cNvCxnSpPr>
          <p:nvPr/>
        </p:nvCxnSpPr>
        <p:spPr>
          <a:xfrm flipH="1">
            <a:off x="9054171" y="4746561"/>
            <a:ext cx="0" cy="203038"/>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C8D4EE6-E50D-CFAF-6D68-ED5553CF65D5}"/>
              </a:ext>
            </a:extLst>
          </p:cNvPr>
          <p:cNvCxnSpPr>
            <a:stCxn id="18" idx="2"/>
            <a:endCxn id="19" idx="0"/>
          </p:cNvCxnSpPr>
          <p:nvPr/>
        </p:nvCxnSpPr>
        <p:spPr>
          <a:xfrm flipH="1">
            <a:off x="9054171" y="5687970"/>
            <a:ext cx="1" cy="203038"/>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6E8CF8C-92FF-3853-36D0-7DA6000826B0}"/>
              </a:ext>
            </a:extLst>
          </p:cNvPr>
          <p:cNvSpPr/>
          <p:nvPr/>
        </p:nvSpPr>
        <p:spPr>
          <a:xfrm>
            <a:off x="1076188" y="2066591"/>
            <a:ext cx="4550142" cy="4124206"/>
          </a:xfrm>
          <a:prstGeom prst="rect">
            <a:avLst/>
          </a:prstGeom>
        </p:spPr>
        <p:txBody>
          <a:bodyPr wrap="square" lIns="91440" tIns="45720" rIns="91440" bIns="45720" anchor="t">
            <a:spAutoFit/>
          </a:bodyPr>
          <a:lstStyle/>
          <a:p>
            <a:pPr defTabSz="913852">
              <a:defRPr/>
            </a:pPr>
            <a:r>
              <a:rPr lang="en-US" b="1" kern="0" dirty="0">
                <a:solidFill>
                  <a:srgbClr val="2C2C2C"/>
                </a:solidFill>
                <a:latin typeface="+mj-lt"/>
              </a:rPr>
              <a:t>Increase velocity and efficiency with the new Engagement Map in </a:t>
            </a:r>
            <a:r>
              <a:rPr lang="en-US" b="1" kern="0" dirty="0" err="1">
                <a:solidFill>
                  <a:srgbClr val="2C2C2C"/>
                </a:solidFill>
                <a:latin typeface="+mj-lt"/>
              </a:rPr>
              <a:t>Marketo</a:t>
            </a:r>
            <a:r>
              <a:rPr lang="en-US" b="1" kern="0" dirty="0">
                <a:solidFill>
                  <a:srgbClr val="2C2C2C"/>
                </a:solidFill>
                <a:latin typeface="+mj-lt"/>
              </a:rPr>
              <a:t> Engage</a:t>
            </a:r>
          </a:p>
          <a:p>
            <a:pPr defTabSz="913852">
              <a:defRPr/>
            </a:pPr>
            <a:endParaRPr lang="en-US" b="1" kern="0" dirty="0">
              <a:solidFill>
                <a:srgbClr val="2C2C2C"/>
              </a:solidFill>
              <a:latin typeface="+mj-lt"/>
            </a:endParaRPr>
          </a:p>
          <a:p>
            <a:pPr marL="285115" indent="-285115">
              <a:buFont typeface="Arial" panose="020B0604020202020204" pitchFamily="34" charset="0"/>
              <a:buChar char="•"/>
            </a:pPr>
            <a:r>
              <a:rPr lang="en-US" sz="1600" dirty="0">
                <a:solidFill>
                  <a:schemeClr val="tx2"/>
                </a:solidFill>
              </a:rPr>
              <a:t>Easily manage and validate interconnected campaigns with visualization </a:t>
            </a:r>
          </a:p>
          <a:p>
            <a:pPr marL="285115" indent="-285115">
              <a:buFont typeface="Arial" panose="020B0604020202020204" pitchFamily="34" charset="0"/>
              <a:buChar char="•"/>
            </a:pPr>
            <a:endParaRPr lang="en-US" sz="1600" dirty="0">
              <a:solidFill>
                <a:schemeClr val="tx2"/>
              </a:solidFill>
            </a:endParaRPr>
          </a:p>
          <a:p>
            <a:pPr marL="285115" indent="-285115">
              <a:buFont typeface="Arial" panose="020B0604020202020204" pitchFamily="34" charset="0"/>
              <a:buChar char="•"/>
            </a:pPr>
            <a:r>
              <a:rPr lang="en-US" sz="1600" dirty="0">
                <a:solidFill>
                  <a:schemeClr val="tx2"/>
                </a:solidFill>
              </a:rPr>
              <a:t>Increase operational efficiency with enhanced error handling and troubleshooting</a:t>
            </a:r>
          </a:p>
          <a:p>
            <a:pPr marL="285115" indent="-285115">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Accelerate time to value by q</a:t>
            </a:r>
            <a:r>
              <a:rPr lang="en-US" sz="1600" dirty="0">
                <a:solidFill>
                  <a:schemeClr val="tx2"/>
                </a:solidFill>
              </a:rPr>
              <a:t>uickly onboarding new users</a:t>
            </a:r>
          </a:p>
          <a:p>
            <a:endParaRPr lang="en-US" sz="1600" dirty="0"/>
          </a:p>
          <a:p>
            <a:pPr marL="285750" indent="-285750">
              <a:buFont typeface="Arial" panose="020B0604020202020204" pitchFamily="34" charset="0"/>
              <a:buChar char="•"/>
            </a:pPr>
            <a:r>
              <a:rPr lang="en-US" sz="1600" dirty="0">
                <a:solidFill>
                  <a:schemeClr val="tx2"/>
                </a:solidFill>
              </a:rPr>
              <a:t>Improve alignment across key              stakeholders with intuitive visuals                      that provide insight into complex            campaigns</a:t>
            </a:r>
            <a:endParaRPr lang="en-GB" sz="1600" dirty="0">
              <a:solidFill>
                <a:schemeClr val="tx2"/>
              </a:solidFill>
            </a:endParaRPr>
          </a:p>
        </p:txBody>
      </p:sp>
      <p:grpSp>
        <p:nvGrpSpPr>
          <p:cNvPr id="2" name="Group 1">
            <a:extLst>
              <a:ext uri="{FF2B5EF4-FFF2-40B4-BE49-F238E27FC236}">
                <a16:creationId xmlns:a16="http://schemas.microsoft.com/office/drawing/2014/main" id="{DC9A1472-6DFF-C77A-5046-4348F9429278}"/>
              </a:ext>
            </a:extLst>
          </p:cNvPr>
          <p:cNvGrpSpPr/>
          <p:nvPr/>
        </p:nvGrpSpPr>
        <p:grpSpPr>
          <a:xfrm>
            <a:off x="9688912" y="-461403"/>
            <a:ext cx="2145425" cy="1508103"/>
            <a:chOff x="9687323" y="-461403"/>
            <a:chExt cx="2145425" cy="1508103"/>
          </a:xfrm>
        </p:grpSpPr>
        <p:sp>
          <p:nvSpPr>
            <p:cNvPr id="3" name="Rectangle: Rounded Corners 2">
              <a:extLst>
                <a:ext uri="{FF2B5EF4-FFF2-40B4-BE49-F238E27FC236}">
                  <a16:creationId xmlns:a16="http://schemas.microsoft.com/office/drawing/2014/main" id="{4AB72445-EF45-48AD-163C-58A76189132C}"/>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5" name="Rectangle: Rounded Corners 4">
              <a:extLst>
                <a:ext uri="{FF2B5EF4-FFF2-40B4-BE49-F238E27FC236}">
                  <a16:creationId xmlns:a16="http://schemas.microsoft.com/office/drawing/2014/main" id="{9B745666-7C81-1ED5-6143-CF432926379F}"/>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6" name="Rectangle: Rounded Corners 5">
              <a:extLst>
                <a:ext uri="{FF2B5EF4-FFF2-40B4-BE49-F238E27FC236}">
                  <a16:creationId xmlns:a16="http://schemas.microsoft.com/office/drawing/2014/main" id="{CCBBCCFD-00B2-2D33-83C0-6079EA01ABB9}"/>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9" name="Rectangle 8">
              <a:extLst>
                <a:ext uri="{FF2B5EF4-FFF2-40B4-BE49-F238E27FC236}">
                  <a16:creationId xmlns:a16="http://schemas.microsoft.com/office/drawing/2014/main" id="{6BB4DF63-1086-41A4-1DB6-13E8FE5E2DD9}"/>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10" name="Freeform: Shape 9">
              <a:extLst>
                <a:ext uri="{FF2B5EF4-FFF2-40B4-BE49-F238E27FC236}">
                  <a16:creationId xmlns:a16="http://schemas.microsoft.com/office/drawing/2014/main" id="{A7C76C87-9C11-89CD-7978-609449FE3726}"/>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14" name="Rectangle 13">
            <a:extLst>
              <a:ext uri="{FF2B5EF4-FFF2-40B4-BE49-F238E27FC236}">
                <a16:creationId xmlns:a16="http://schemas.microsoft.com/office/drawing/2014/main" id="{59852F8F-9CA2-90AC-7C7E-15A0D3636A5A}"/>
              </a:ext>
            </a:extLst>
          </p:cNvPr>
          <p:cNvSpPr/>
          <p:nvPr/>
        </p:nvSpPr>
        <p:spPr>
          <a:xfrm>
            <a:off x="10418064" y="369642"/>
            <a:ext cx="1279315" cy="461665"/>
          </a:xfrm>
          <a:prstGeom prst="rect">
            <a:avLst/>
          </a:prstGeom>
        </p:spPr>
        <p:txBody>
          <a:bodyPr wrap="square" lIns="91440" tIns="45720" rIns="91440" bIns="45720" anchor="ctr">
            <a:spAutoFit/>
          </a:bodyPr>
          <a:lstStyle/>
          <a:p>
            <a:pPr defTabSz="577504">
              <a:defRPr/>
            </a:pPr>
            <a:r>
              <a:rPr lang="en-US" sz="1200" dirty="0">
                <a:solidFill>
                  <a:srgbClr val="000000"/>
                </a:solidFill>
                <a:latin typeface="Adobe Clean ExtraBold"/>
              </a:rPr>
              <a:t>Engagement Map</a:t>
            </a:r>
          </a:p>
        </p:txBody>
      </p:sp>
      <p:grpSp>
        <p:nvGrpSpPr>
          <p:cNvPr id="36" name="Group 35">
            <a:extLst>
              <a:ext uri="{FF2B5EF4-FFF2-40B4-BE49-F238E27FC236}">
                <a16:creationId xmlns:a16="http://schemas.microsoft.com/office/drawing/2014/main" id="{FA054029-6C39-40A9-6F52-DFCB1C543FA5}"/>
              </a:ext>
            </a:extLst>
          </p:cNvPr>
          <p:cNvGrpSpPr/>
          <p:nvPr/>
        </p:nvGrpSpPr>
        <p:grpSpPr>
          <a:xfrm>
            <a:off x="329029" y="2011691"/>
            <a:ext cx="681422" cy="681422"/>
            <a:chOff x="329029" y="2100295"/>
            <a:chExt cx="681422" cy="681422"/>
          </a:xfrm>
        </p:grpSpPr>
        <p:grpSp>
          <p:nvGrpSpPr>
            <p:cNvPr id="38" name="Group 37">
              <a:extLst>
                <a:ext uri="{FF2B5EF4-FFF2-40B4-BE49-F238E27FC236}">
                  <a16:creationId xmlns:a16="http://schemas.microsoft.com/office/drawing/2014/main" id="{E758AD1F-AAC0-A2C8-E66C-FEFFDB5F3EF4}"/>
                </a:ext>
              </a:extLst>
            </p:cNvPr>
            <p:cNvGrpSpPr/>
            <p:nvPr/>
          </p:nvGrpSpPr>
          <p:grpSpPr>
            <a:xfrm>
              <a:off x="329029" y="2100295"/>
              <a:ext cx="681422" cy="681422"/>
              <a:chOff x="5378677" y="2730500"/>
              <a:chExt cx="2095500" cy="2095500"/>
            </a:xfrm>
          </p:grpSpPr>
          <p:sp>
            <p:nvSpPr>
              <p:cNvPr id="41" name="Oval 40">
                <a:extLst>
                  <a:ext uri="{FF2B5EF4-FFF2-40B4-BE49-F238E27FC236}">
                    <a16:creationId xmlns:a16="http://schemas.microsoft.com/office/drawing/2014/main" id="{85B3CD51-C353-70C6-7062-6907F46B4FD6}"/>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42" name="Oval 41">
                <a:extLst>
                  <a:ext uri="{FF2B5EF4-FFF2-40B4-BE49-F238E27FC236}">
                    <a16:creationId xmlns:a16="http://schemas.microsoft.com/office/drawing/2014/main" id="{DEDF3F10-3186-0F5A-B3BF-422A74BED9F3}"/>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39" name="Oval 38">
              <a:extLst>
                <a:ext uri="{FF2B5EF4-FFF2-40B4-BE49-F238E27FC236}">
                  <a16:creationId xmlns:a16="http://schemas.microsoft.com/office/drawing/2014/main" id="{FAAD38A6-58C2-D517-3C44-4419BAA3D622}"/>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40" name="Shape 2581">
              <a:extLst>
                <a:ext uri="{FF2B5EF4-FFF2-40B4-BE49-F238E27FC236}">
                  <a16:creationId xmlns:a16="http://schemas.microsoft.com/office/drawing/2014/main" id="{FECF9FA5-AC5B-E269-80DC-2FF85AFCED48}"/>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46" name="Shape 2935">
            <a:extLst>
              <a:ext uri="{FF2B5EF4-FFF2-40B4-BE49-F238E27FC236}">
                <a16:creationId xmlns:a16="http://schemas.microsoft.com/office/drawing/2014/main" id="{36685EF4-D7E9-D2C9-7382-EC3F5899D47F}"/>
              </a:ext>
            </a:extLst>
          </p:cNvPr>
          <p:cNvSpPr/>
          <p:nvPr/>
        </p:nvSpPr>
        <p:spPr>
          <a:xfrm>
            <a:off x="9930903" y="418557"/>
            <a:ext cx="381872" cy="381928"/>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7529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E22874C-1E13-6A4F-B75E-773A6368D180}"/>
              </a:ext>
            </a:extLst>
          </p:cNvPr>
          <p:cNvSpPr>
            <a:spLocks noGrp="1"/>
          </p:cNvSpPr>
          <p:nvPr>
            <p:ph type="title"/>
          </p:nvPr>
        </p:nvSpPr>
        <p:spPr/>
        <p:txBody>
          <a:bodyPr/>
          <a:lstStyle/>
          <a:p>
            <a:r>
              <a:rPr lang="en-US" dirty="0"/>
              <a:t>…and here’s what you can do with Engagement Map</a:t>
            </a:r>
          </a:p>
        </p:txBody>
      </p:sp>
      <p:sp>
        <p:nvSpPr>
          <p:cNvPr id="8" name="Rectangle 7">
            <a:extLst>
              <a:ext uri="{FF2B5EF4-FFF2-40B4-BE49-F238E27FC236}">
                <a16:creationId xmlns:a16="http://schemas.microsoft.com/office/drawing/2014/main" id="{59B46870-15F8-70E2-E01B-87A6C1F2C8AA}"/>
              </a:ext>
            </a:extLst>
          </p:cNvPr>
          <p:cNvSpPr/>
          <p:nvPr/>
        </p:nvSpPr>
        <p:spPr>
          <a:xfrm>
            <a:off x="3175" y="1703103"/>
            <a:ext cx="12188825" cy="3968830"/>
          </a:xfrm>
          <a:prstGeom prst="rect">
            <a:avLst/>
          </a:prstGeom>
          <a:solidFill>
            <a:srgbClr val="DDE9F4">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solidFill>
                <a:srgbClr val="FFFFFF"/>
              </a:solidFill>
              <a:latin typeface="Adobe Clean" panose="020B0503020404020204" pitchFamily="34" charset="0"/>
              <a:sym typeface="Arial"/>
            </a:endParaRPr>
          </a:p>
        </p:txBody>
      </p:sp>
      <p:grpSp>
        <p:nvGrpSpPr>
          <p:cNvPr id="88" name="Group 87">
            <a:extLst>
              <a:ext uri="{FF2B5EF4-FFF2-40B4-BE49-F238E27FC236}">
                <a16:creationId xmlns:a16="http://schemas.microsoft.com/office/drawing/2014/main" id="{A6FA1DC6-4A65-B15A-FB0C-35435DA7F0F7}"/>
              </a:ext>
            </a:extLst>
          </p:cNvPr>
          <p:cNvGrpSpPr/>
          <p:nvPr/>
        </p:nvGrpSpPr>
        <p:grpSpPr>
          <a:xfrm>
            <a:off x="3048000" y="2441902"/>
            <a:ext cx="6096000" cy="2884841"/>
            <a:chOff x="3048000" y="2104484"/>
            <a:chExt cx="6096000" cy="3536652"/>
          </a:xfrm>
        </p:grpSpPr>
        <p:cxnSp>
          <p:nvCxnSpPr>
            <p:cNvPr id="14" name="Straight Connector 13">
              <a:extLst>
                <a:ext uri="{FF2B5EF4-FFF2-40B4-BE49-F238E27FC236}">
                  <a16:creationId xmlns:a16="http://schemas.microsoft.com/office/drawing/2014/main" id="{F39E6FE2-290B-D0D4-1B03-DB1B4126CF97}"/>
                </a:ext>
              </a:extLst>
            </p:cNvPr>
            <p:cNvCxnSpPr>
              <a:cxnSpLocks/>
            </p:cNvCxnSpPr>
            <p:nvPr/>
          </p:nvCxnSpPr>
          <p:spPr>
            <a:xfrm>
              <a:off x="3048000" y="2104484"/>
              <a:ext cx="0" cy="3536652"/>
            </a:xfrm>
            <a:prstGeom prst="line">
              <a:avLst/>
            </a:prstGeom>
            <a:ln w="12700" cap="rnd">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9A813D-CC75-CE48-2CB1-12C9870DEE0C}"/>
                </a:ext>
              </a:extLst>
            </p:cNvPr>
            <p:cNvCxnSpPr>
              <a:cxnSpLocks/>
            </p:cNvCxnSpPr>
            <p:nvPr/>
          </p:nvCxnSpPr>
          <p:spPr>
            <a:xfrm>
              <a:off x="6096000" y="2104484"/>
              <a:ext cx="0" cy="3536652"/>
            </a:xfrm>
            <a:prstGeom prst="line">
              <a:avLst/>
            </a:prstGeom>
            <a:ln w="12700" cap="rnd">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4DF611-2449-CB6D-7A72-E35C39D9BC34}"/>
                </a:ext>
              </a:extLst>
            </p:cNvPr>
            <p:cNvCxnSpPr>
              <a:cxnSpLocks/>
            </p:cNvCxnSpPr>
            <p:nvPr/>
          </p:nvCxnSpPr>
          <p:spPr>
            <a:xfrm>
              <a:off x="9144000" y="2104484"/>
              <a:ext cx="0" cy="3536652"/>
            </a:xfrm>
            <a:prstGeom prst="line">
              <a:avLst/>
            </a:prstGeom>
            <a:ln w="12700" cap="rnd">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D7A0E6F-952E-5DE2-9AE7-FAD9DC39200A}"/>
              </a:ext>
            </a:extLst>
          </p:cNvPr>
          <p:cNvSpPr txBox="1"/>
          <p:nvPr/>
        </p:nvSpPr>
        <p:spPr>
          <a:xfrm>
            <a:off x="447913" y="1848875"/>
            <a:ext cx="2061470"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Tx/>
              <a:buSzTx/>
              <a:buFont typeface="Arial"/>
              <a:buNone/>
              <a:tabLst/>
              <a:defRPr/>
            </a:pPr>
            <a:r>
              <a:rPr lang="en-US" sz="1600" kern="0" dirty="0">
                <a:solidFill>
                  <a:schemeClr val="accent6"/>
                </a:solidFill>
                <a:latin typeface="Adobe Clean ExtraBold"/>
                <a:cs typeface="Arial"/>
                <a:sym typeface="Arial"/>
              </a:rPr>
              <a:t>Out of the box visuals</a:t>
            </a:r>
            <a:endPar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endParaRPr>
          </a:p>
        </p:txBody>
      </p:sp>
      <p:sp>
        <p:nvSpPr>
          <p:cNvPr id="18" name="TextBox 17">
            <a:extLst>
              <a:ext uri="{FF2B5EF4-FFF2-40B4-BE49-F238E27FC236}">
                <a16:creationId xmlns:a16="http://schemas.microsoft.com/office/drawing/2014/main" id="{9E128C28-BE4C-6C1A-FADA-92B5E84AF77A}"/>
              </a:ext>
            </a:extLst>
          </p:cNvPr>
          <p:cNvSpPr txBox="1"/>
          <p:nvPr/>
        </p:nvSpPr>
        <p:spPr>
          <a:xfrm>
            <a:off x="9810430" y="1848875"/>
            <a:ext cx="1720284"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rPr>
              <a:t>Export and share</a:t>
            </a:r>
          </a:p>
        </p:txBody>
      </p:sp>
      <p:grpSp>
        <p:nvGrpSpPr>
          <p:cNvPr id="19" name="Group 18">
            <a:extLst>
              <a:ext uri="{FF2B5EF4-FFF2-40B4-BE49-F238E27FC236}">
                <a16:creationId xmlns:a16="http://schemas.microsoft.com/office/drawing/2014/main" id="{5C8C739A-F566-31C9-1D74-F6623F45AC79}"/>
              </a:ext>
            </a:extLst>
          </p:cNvPr>
          <p:cNvGrpSpPr/>
          <p:nvPr/>
        </p:nvGrpSpPr>
        <p:grpSpPr>
          <a:xfrm>
            <a:off x="961493" y="2441902"/>
            <a:ext cx="1046441" cy="1046441"/>
            <a:chOff x="918806" y="1790860"/>
            <a:chExt cx="1046441" cy="1046441"/>
          </a:xfrm>
        </p:grpSpPr>
        <p:grpSp>
          <p:nvGrpSpPr>
            <p:cNvPr id="20" name="Group 19">
              <a:extLst>
                <a:ext uri="{FF2B5EF4-FFF2-40B4-BE49-F238E27FC236}">
                  <a16:creationId xmlns:a16="http://schemas.microsoft.com/office/drawing/2014/main" id="{821AC3DE-A08F-8499-EE00-1BF379A27709}"/>
                </a:ext>
              </a:extLst>
            </p:cNvPr>
            <p:cNvGrpSpPr/>
            <p:nvPr/>
          </p:nvGrpSpPr>
          <p:grpSpPr>
            <a:xfrm>
              <a:off x="918806" y="1790860"/>
              <a:ext cx="1046441" cy="1046441"/>
              <a:chOff x="5378677" y="2730500"/>
              <a:chExt cx="2095500" cy="2095500"/>
            </a:xfrm>
          </p:grpSpPr>
          <p:sp>
            <p:nvSpPr>
              <p:cNvPr id="22" name="Oval 21">
                <a:extLst>
                  <a:ext uri="{FF2B5EF4-FFF2-40B4-BE49-F238E27FC236}">
                    <a16:creationId xmlns:a16="http://schemas.microsoft.com/office/drawing/2014/main" id="{0C504457-DFFD-D847-4F42-DBA5EC448C99}"/>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23" name="Oval 22">
                <a:extLst>
                  <a:ext uri="{FF2B5EF4-FFF2-40B4-BE49-F238E27FC236}">
                    <a16:creationId xmlns:a16="http://schemas.microsoft.com/office/drawing/2014/main" id="{DAE598BB-7F28-C343-5E24-AB6022A46C68}"/>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21" name="Oval 20">
              <a:extLst>
                <a:ext uri="{FF2B5EF4-FFF2-40B4-BE49-F238E27FC236}">
                  <a16:creationId xmlns:a16="http://schemas.microsoft.com/office/drawing/2014/main" id="{01280913-4584-116A-BC0E-5C511A4B18AC}"/>
                </a:ext>
              </a:extLst>
            </p:cNvPr>
            <p:cNvSpPr/>
            <p:nvPr/>
          </p:nvSpPr>
          <p:spPr>
            <a:xfrm>
              <a:off x="1080925" y="1952981"/>
              <a:ext cx="722203" cy="722199"/>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24" name="Group 23">
            <a:extLst>
              <a:ext uri="{FF2B5EF4-FFF2-40B4-BE49-F238E27FC236}">
                <a16:creationId xmlns:a16="http://schemas.microsoft.com/office/drawing/2014/main" id="{95D01BC2-B48A-E21F-F2E8-D61A0EF7AE5B}"/>
              </a:ext>
            </a:extLst>
          </p:cNvPr>
          <p:cNvGrpSpPr/>
          <p:nvPr/>
        </p:nvGrpSpPr>
        <p:grpSpPr>
          <a:xfrm>
            <a:off x="4022589" y="2441902"/>
            <a:ext cx="1046441" cy="1046441"/>
            <a:chOff x="3921962" y="1790859"/>
            <a:chExt cx="1046441" cy="1046441"/>
          </a:xfrm>
        </p:grpSpPr>
        <p:grpSp>
          <p:nvGrpSpPr>
            <p:cNvPr id="25" name="Group 24">
              <a:extLst>
                <a:ext uri="{FF2B5EF4-FFF2-40B4-BE49-F238E27FC236}">
                  <a16:creationId xmlns:a16="http://schemas.microsoft.com/office/drawing/2014/main" id="{141F6A49-D501-613D-AC74-BD2E96CABAA7}"/>
                </a:ext>
              </a:extLst>
            </p:cNvPr>
            <p:cNvGrpSpPr/>
            <p:nvPr/>
          </p:nvGrpSpPr>
          <p:grpSpPr>
            <a:xfrm>
              <a:off x="3921962" y="1790859"/>
              <a:ext cx="1046441" cy="1046441"/>
              <a:chOff x="5378677" y="2730500"/>
              <a:chExt cx="2095500" cy="2095500"/>
            </a:xfrm>
          </p:grpSpPr>
          <p:sp>
            <p:nvSpPr>
              <p:cNvPr id="27" name="Oval 26">
                <a:extLst>
                  <a:ext uri="{FF2B5EF4-FFF2-40B4-BE49-F238E27FC236}">
                    <a16:creationId xmlns:a16="http://schemas.microsoft.com/office/drawing/2014/main" id="{527433E8-D4E3-7B24-DAA9-63C73BF36E1E}"/>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28" name="Oval 27">
                <a:extLst>
                  <a:ext uri="{FF2B5EF4-FFF2-40B4-BE49-F238E27FC236}">
                    <a16:creationId xmlns:a16="http://schemas.microsoft.com/office/drawing/2014/main" id="{E0EE5A34-0A68-E7AC-5A8E-6E82A5BE42DA}"/>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26" name="Oval 25">
              <a:extLst>
                <a:ext uri="{FF2B5EF4-FFF2-40B4-BE49-F238E27FC236}">
                  <a16:creationId xmlns:a16="http://schemas.microsoft.com/office/drawing/2014/main" id="{E8326473-EF02-72EB-5E46-B6BA60DCC220}"/>
                </a:ext>
              </a:extLst>
            </p:cNvPr>
            <p:cNvSpPr/>
            <p:nvPr/>
          </p:nvSpPr>
          <p:spPr>
            <a:xfrm>
              <a:off x="4084082" y="1952980"/>
              <a:ext cx="722203" cy="722199"/>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29" name="Group 28">
            <a:extLst>
              <a:ext uri="{FF2B5EF4-FFF2-40B4-BE49-F238E27FC236}">
                <a16:creationId xmlns:a16="http://schemas.microsoft.com/office/drawing/2014/main" id="{4AD198E3-7FCD-AD34-B81F-7D25E28BEE21}"/>
              </a:ext>
            </a:extLst>
          </p:cNvPr>
          <p:cNvGrpSpPr/>
          <p:nvPr/>
        </p:nvGrpSpPr>
        <p:grpSpPr>
          <a:xfrm>
            <a:off x="7083685" y="2441902"/>
            <a:ext cx="1046441" cy="1046441"/>
            <a:chOff x="6972010" y="1790860"/>
            <a:chExt cx="1046441" cy="1046441"/>
          </a:xfrm>
        </p:grpSpPr>
        <p:grpSp>
          <p:nvGrpSpPr>
            <p:cNvPr id="30" name="Group 29">
              <a:extLst>
                <a:ext uri="{FF2B5EF4-FFF2-40B4-BE49-F238E27FC236}">
                  <a16:creationId xmlns:a16="http://schemas.microsoft.com/office/drawing/2014/main" id="{2774D751-3F7E-F54F-5D03-E987D0CDD901}"/>
                </a:ext>
              </a:extLst>
            </p:cNvPr>
            <p:cNvGrpSpPr/>
            <p:nvPr/>
          </p:nvGrpSpPr>
          <p:grpSpPr>
            <a:xfrm>
              <a:off x="6972010" y="1790860"/>
              <a:ext cx="1046441" cy="1046441"/>
              <a:chOff x="5378677" y="2730500"/>
              <a:chExt cx="2095500" cy="2095500"/>
            </a:xfrm>
          </p:grpSpPr>
          <p:sp>
            <p:nvSpPr>
              <p:cNvPr id="32" name="Oval 31">
                <a:extLst>
                  <a:ext uri="{FF2B5EF4-FFF2-40B4-BE49-F238E27FC236}">
                    <a16:creationId xmlns:a16="http://schemas.microsoft.com/office/drawing/2014/main" id="{73BC42EF-0D50-30EA-9247-3BCD854D8455}"/>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40" name="Oval 39">
                <a:extLst>
                  <a:ext uri="{FF2B5EF4-FFF2-40B4-BE49-F238E27FC236}">
                    <a16:creationId xmlns:a16="http://schemas.microsoft.com/office/drawing/2014/main" id="{703FEE71-6891-4B09-4E00-7A91277D67A8}"/>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31" name="Oval 30">
              <a:extLst>
                <a:ext uri="{FF2B5EF4-FFF2-40B4-BE49-F238E27FC236}">
                  <a16:creationId xmlns:a16="http://schemas.microsoft.com/office/drawing/2014/main" id="{165E4FBD-89DB-F822-90AB-19A062B1065E}"/>
                </a:ext>
              </a:extLst>
            </p:cNvPr>
            <p:cNvSpPr/>
            <p:nvPr/>
          </p:nvSpPr>
          <p:spPr>
            <a:xfrm>
              <a:off x="7134130" y="1952981"/>
              <a:ext cx="722203" cy="722199"/>
            </a:xfrm>
            <a:prstGeom prst="ellipse">
              <a:avLst/>
            </a:prstGeom>
            <a:solidFill>
              <a:srgbClr val="FA0F00"/>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44" name="Group 43">
            <a:extLst>
              <a:ext uri="{FF2B5EF4-FFF2-40B4-BE49-F238E27FC236}">
                <a16:creationId xmlns:a16="http://schemas.microsoft.com/office/drawing/2014/main" id="{56C58A95-BF67-0FAF-4FDC-7D2A21D79015}"/>
              </a:ext>
            </a:extLst>
          </p:cNvPr>
          <p:cNvGrpSpPr/>
          <p:nvPr/>
        </p:nvGrpSpPr>
        <p:grpSpPr>
          <a:xfrm>
            <a:off x="10144780" y="2441902"/>
            <a:ext cx="1046441" cy="1046441"/>
            <a:chOff x="10022059" y="1790859"/>
            <a:chExt cx="1046441" cy="1046441"/>
          </a:xfrm>
        </p:grpSpPr>
        <p:grpSp>
          <p:nvGrpSpPr>
            <p:cNvPr id="45" name="Group 44">
              <a:extLst>
                <a:ext uri="{FF2B5EF4-FFF2-40B4-BE49-F238E27FC236}">
                  <a16:creationId xmlns:a16="http://schemas.microsoft.com/office/drawing/2014/main" id="{61DAA683-446E-58B2-D7BA-A922ABDA37BF}"/>
                </a:ext>
              </a:extLst>
            </p:cNvPr>
            <p:cNvGrpSpPr/>
            <p:nvPr/>
          </p:nvGrpSpPr>
          <p:grpSpPr>
            <a:xfrm>
              <a:off x="10022059" y="1790859"/>
              <a:ext cx="1046441" cy="1046441"/>
              <a:chOff x="5378677" y="2730500"/>
              <a:chExt cx="2095500" cy="2095500"/>
            </a:xfrm>
          </p:grpSpPr>
          <p:sp>
            <p:nvSpPr>
              <p:cNvPr id="47" name="Oval 46">
                <a:extLst>
                  <a:ext uri="{FF2B5EF4-FFF2-40B4-BE49-F238E27FC236}">
                    <a16:creationId xmlns:a16="http://schemas.microsoft.com/office/drawing/2014/main" id="{65C0430D-405A-4EEA-6C23-DDFF73EBC2AA}"/>
                  </a:ext>
                </a:extLst>
              </p:cNvPr>
              <p:cNvSpPr/>
              <p:nvPr/>
            </p:nvSpPr>
            <p:spPr>
              <a:xfrm>
                <a:off x="5378677" y="2730500"/>
                <a:ext cx="2095500" cy="2095500"/>
              </a:xfrm>
              <a:prstGeom prst="ellipse">
                <a:avLst/>
              </a:prstGeom>
              <a:solidFill>
                <a:srgbClr val="F4F6F8"/>
              </a:solidFill>
              <a:ln>
                <a:noFill/>
              </a:ln>
              <a:effectLst>
                <a:outerShdw blurRad="889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sp>
            <p:nvSpPr>
              <p:cNvPr id="49" name="Oval 48">
                <a:extLst>
                  <a:ext uri="{FF2B5EF4-FFF2-40B4-BE49-F238E27FC236}">
                    <a16:creationId xmlns:a16="http://schemas.microsoft.com/office/drawing/2014/main" id="{11C99DF1-BEA6-9E11-4FF8-C17EB3A88344}"/>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a:noFill/>
              </a:ln>
              <a:effectLst>
                <a:innerShdw blurRad="63500" dist="50800" dir="13500000">
                  <a:schemeClr val="bg1">
                    <a:lumMod val="85000"/>
                    <a:alpha val="8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
                    <a:srgbClr val="000000"/>
                  </a:buClr>
                  <a:buSzTx/>
                  <a:buFont typeface="Arial"/>
                  <a:buNone/>
                  <a:tabLst/>
                  <a:defRPr/>
                </a:pPr>
                <a:endParaRPr kumimoji="0" lang="en-GB" sz="1799" b="0" i="0" u="none" strike="noStrike" kern="0" cap="none" spc="0" normalizeH="0" baseline="0" noProof="0">
                  <a:ln>
                    <a:noFill/>
                  </a:ln>
                  <a:solidFill>
                    <a:srgbClr val="FFFFFF"/>
                  </a:solidFill>
                  <a:effectLst/>
                  <a:uLnTx/>
                  <a:uFillTx/>
                  <a:latin typeface="Adobe Clean ExtraBold"/>
                  <a:ea typeface="+mn-ea"/>
                  <a:cs typeface="+mn-cs"/>
                  <a:sym typeface="Arial"/>
                </a:endParaRPr>
              </a:p>
            </p:txBody>
          </p:sp>
        </p:grpSp>
        <p:sp>
          <p:nvSpPr>
            <p:cNvPr id="46" name="Oval 45">
              <a:extLst>
                <a:ext uri="{FF2B5EF4-FFF2-40B4-BE49-F238E27FC236}">
                  <a16:creationId xmlns:a16="http://schemas.microsoft.com/office/drawing/2014/main" id="{A55190BA-E20F-D39A-EED8-869A3B89B698}"/>
                </a:ext>
              </a:extLst>
            </p:cNvPr>
            <p:cNvSpPr/>
            <p:nvPr/>
          </p:nvSpPr>
          <p:spPr>
            <a:xfrm>
              <a:off x="10184179" y="1952980"/>
              <a:ext cx="722203" cy="722199"/>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63" name="TextBox 62">
            <a:extLst>
              <a:ext uri="{FF2B5EF4-FFF2-40B4-BE49-F238E27FC236}">
                <a16:creationId xmlns:a16="http://schemas.microsoft.com/office/drawing/2014/main" id="{0868B770-51C6-3D5C-7949-C78A3C9A23F0}"/>
              </a:ext>
            </a:extLst>
          </p:cNvPr>
          <p:cNvSpPr txBox="1"/>
          <p:nvPr/>
        </p:nvSpPr>
        <p:spPr>
          <a:xfrm>
            <a:off x="3476784" y="1848875"/>
            <a:ext cx="2130259"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
                <a:srgbClr val="000000"/>
              </a:buClr>
              <a:buSzTx/>
              <a:buFont typeface="Arial"/>
              <a:buNone/>
              <a:tabLst/>
              <a:defRPr/>
            </a:pPr>
            <a:r>
              <a:rPr lang="en-US" sz="1600" kern="0" dirty="0">
                <a:solidFill>
                  <a:schemeClr val="accent6"/>
                </a:solidFill>
                <a:latin typeface="Adobe Clean ExtraBold"/>
                <a:cs typeface="Arial"/>
                <a:sym typeface="Arial"/>
              </a:rPr>
              <a:t>Workflow auditability</a:t>
            </a:r>
            <a:endPar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endParaRPr>
          </a:p>
        </p:txBody>
      </p:sp>
      <p:sp>
        <p:nvSpPr>
          <p:cNvPr id="65" name="TextBox 64">
            <a:extLst>
              <a:ext uri="{FF2B5EF4-FFF2-40B4-BE49-F238E27FC236}">
                <a16:creationId xmlns:a16="http://schemas.microsoft.com/office/drawing/2014/main" id="{4B7EFA74-3DD4-B065-375B-F66E7B62E688}"/>
              </a:ext>
            </a:extLst>
          </p:cNvPr>
          <p:cNvSpPr txBox="1"/>
          <p:nvPr/>
        </p:nvSpPr>
        <p:spPr>
          <a:xfrm>
            <a:off x="6139500" y="1848875"/>
            <a:ext cx="2944761" cy="338554"/>
          </a:xfrm>
          <a:prstGeom prst="rect">
            <a:avLst/>
          </a:prstGeom>
          <a:noFill/>
        </p:spPr>
        <p:txBody>
          <a:bodyPr wrap="square" rtlCol="0">
            <a:spAutoFit/>
          </a:bodyPr>
          <a:lstStyle/>
          <a:p>
            <a:pPr marL="0" marR="0" lvl="0" indent="0" algn="ctr" defTabSz="754880" rtl="0" eaLnBrk="1" fontAlgn="auto" latinLnBrk="0" hangingPunct="1">
              <a:lnSpc>
                <a:spcPct val="100000"/>
              </a:lnSpc>
              <a:spcBef>
                <a:spcPts val="0"/>
              </a:spcBef>
              <a:spcAft>
                <a:spcPts val="0"/>
              </a:spcAft>
              <a:buClr>
                <a:srgbClr val="000000"/>
              </a:buClr>
              <a:buSzTx/>
              <a:buFont typeface="Arial"/>
              <a:buNone/>
              <a:tabLst/>
              <a:defRPr/>
            </a:pPr>
            <a:r>
              <a:rPr lang="en-US" sz="1600" kern="0" dirty="0">
                <a:solidFill>
                  <a:schemeClr val="accent6"/>
                </a:solidFill>
                <a:latin typeface="Adobe Clean ExtraBold"/>
                <a:cs typeface="Arial"/>
                <a:sym typeface="Arial"/>
              </a:rPr>
              <a:t>Campaign settings</a:t>
            </a:r>
            <a:endParaRPr kumimoji="0" lang="en-US" sz="1600" b="0" i="0" u="none" strike="noStrike" kern="0" cap="none" spc="0" normalizeH="0" baseline="0" noProof="0" dirty="0">
              <a:ln>
                <a:noFill/>
              </a:ln>
              <a:solidFill>
                <a:schemeClr val="accent6"/>
              </a:solidFill>
              <a:effectLst/>
              <a:uLnTx/>
              <a:uFillTx/>
              <a:latin typeface="Adobe Clean ExtraBold"/>
              <a:ea typeface="+mn-ea"/>
              <a:cs typeface="Arial"/>
              <a:sym typeface="Arial"/>
            </a:endParaRPr>
          </a:p>
        </p:txBody>
      </p:sp>
      <p:sp>
        <p:nvSpPr>
          <p:cNvPr id="67" name="TextBox 66">
            <a:extLst>
              <a:ext uri="{FF2B5EF4-FFF2-40B4-BE49-F238E27FC236}">
                <a16:creationId xmlns:a16="http://schemas.microsoft.com/office/drawing/2014/main" id="{78B1E60B-ADF9-F201-1DB4-E1DB9D9F69E0}"/>
              </a:ext>
            </a:extLst>
          </p:cNvPr>
          <p:cNvSpPr txBox="1"/>
          <p:nvPr/>
        </p:nvSpPr>
        <p:spPr>
          <a:xfrm>
            <a:off x="147357" y="4313505"/>
            <a:ext cx="2662583" cy="738664"/>
          </a:xfrm>
          <a:prstGeom prst="rect">
            <a:avLst/>
          </a:prstGeom>
          <a:noFill/>
        </p:spPr>
        <p:txBody>
          <a:bodyPr wrap="square">
            <a:spAutoFit/>
          </a:bodyPr>
          <a:lstStyle/>
          <a:p>
            <a:pPr algn="ctr" defTabSz="754654">
              <a:defRPr/>
            </a:pPr>
            <a:r>
              <a:rPr lang="en-US" sz="1400" dirty="0">
                <a:solidFill>
                  <a:schemeClr val="tx2"/>
                </a:solidFill>
                <a:latin typeface="Adobe Clean SemiLight" panose="020B0403020404020204" pitchFamily="34" charset="0"/>
              </a:rPr>
              <a:t> “Engagement Map” button gives you detailed visualization of your smart campaign</a:t>
            </a:r>
            <a:endParaRPr lang="en-US" sz="1000" dirty="0">
              <a:solidFill>
                <a:srgbClr val="FF0000"/>
              </a:solidFill>
              <a:latin typeface="+mj-lt"/>
            </a:endParaRPr>
          </a:p>
        </p:txBody>
      </p:sp>
      <p:sp>
        <p:nvSpPr>
          <p:cNvPr id="71" name="TextBox 70">
            <a:extLst>
              <a:ext uri="{FF2B5EF4-FFF2-40B4-BE49-F238E27FC236}">
                <a16:creationId xmlns:a16="http://schemas.microsoft.com/office/drawing/2014/main" id="{EC770BCF-CBC4-5183-9ADB-C127FA08DD17}"/>
              </a:ext>
            </a:extLst>
          </p:cNvPr>
          <p:cNvSpPr txBox="1"/>
          <p:nvPr/>
        </p:nvSpPr>
        <p:spPr>
          <a:xfrm>
            <a:off x="3178627" y="4313505"/>
            <a:ext cx="2726573" cy="707886"/>
          </a:xfrm>
          <a:prstGeom prst="rect">
            <a:avLst/>
          </a:prstGeom>
          <a:noFill/>
        </p:spPr>
        <p:txBody>
          <a:bodyPr wrap="square">
            <a:spAutoFit/>
          </a:bodyPr>
          <a:lstStyle/>
          <a:p>
            <a:pPr marL="12696" marR="5078" algn="ctr">
              <a:lnSpc>
                <a:spcPts val="1610"/>
              </a:lnSpc>
              <a:spcBef>
                <a:spcPts val="210"/>
              </a:spcBef>
            </a:pPr>
            <a:r>
              <a:rPr lang="en-US" sz="1400" dirty="0">
                <a:solidFill>
                  <a:schemeClr val="tx2"/>
                </a:solidFill>
                <a:latin typeface="Adobe Clean SemiLight" panose="020B0403020404020204" pitchFamily="34" charset="0"/>
              </a:rPr>
              <a:t>Visualization of interconnected campaigns helps with quickly deducing root cause of errors </a:t>
            </a:r>
          </a:p>
        </p:txBody>
      </p:sp>
      <p:sp>
        <p:nvSpPr>
          <p:cNvPr id="74" name="TextBox 73">
            <a:extLst>
              <a:ext uri="{FF2B5EF4-FFF2-40B4-BE49-F238E27FC236}">
                <a16:creationId xmlns:a16="http://schemas.microsoft.com/office/drawing/2014/main" id="{82E7797C-0658-72D6-989C-0531F2262F1B}"/>
              </a:ext>
            </a:extLst>
          </p:cNvPr>
          <p:cNvSpPr txBox="1"/>
          <p:nvPr/>
        </p:nvSpPr>
        <p:spPr>
          <a:xfrm>
            <a:off x="6151396" y="4313505"/>
            <a:ext cx="2920969" cy="738664"/>
          </a:xfrm>
          <a:prstGeom prst="rect">
            <a:avLst/>
          </a:prstGeom>
          <a:noFill/>
        </p:spPr>
        <p:txBody>
          <a:bodyPr wrap="square">
            <a:spAutoFit/>
          </a:bodyPr>
          <a:lstStyle/>
          <a:p>
            <a:pPr algn="ctr" defTabSz="754654">
              <a:defRPr/>
            </a:pPr>
            <a:r>
              <a:rPr lang="en-US" sz="1400" dirty="0">
                <a:solidFill>
                  <a:schemeClr val="tx2"/>
                </a:solidFill>
                <a:latin typeface="Adobe Clean SemiLight" panose="020B0403020404020204" pitchFamily="34" charset="0"/>
              </a:rPr>
              <a:t>One-stop-shop with all your campaign settings where you can set up recurrence and schedule campaigns</a:t>
            </a:r>
          </a:p>
        </p:txBody>
      </p:sp>
      <p:sp>
        <p:nvSpPr>
          <p:cNvPr id="75" name="TextBox 74">
            <a:extLst>
              <a:ext uri="{FF2B5EF4-FFF2-40B4-BE49-F238E27FC236}">
                <a16:creationId xmlns:a16="http://schemas.microsoft.com/office/drawing/2014/main" id="{ECABBFBB-88AE-51BD-5B7C-F5DEF52582C0}"/>
              </a:ext>
            </a:extLst>
          </p:cNvPr>
          <p:cNvSpPr txBox="1"/>
          <p:nvPr/>
        </p:nvSpPr>
        <p:spPr>
          <a:xfrm>
            <a:off x="9249843" y="4313505"/>
            <a:ext cx="2841459" cy="867930"/>
          </a:xfrm>
          <a:prstGeom prst="rect">
            <a:avLst/>
          </a:prstGeom>
          <a:noFill/>
        </p:spPr>
        <p:txBody>
          <a:bodyPr wrap="square">
            <a:spAutoFit/>
          </a:bodyPr>
          <a:lstStyle/>
          <a:p>
            <a:pPr algn="ctr" defTabSz="754654">
              <a:lnSpc>
                <a:spcPct val="90000"/>
              </a:lnSpc>
              <a:spcAft>
                <a:spcPts val="600"/>
              </a:spcAft>
              <a:defRPr/>
            </a:pPr>
            <a:r>
              <a:rPr lang="en-US" sz="1400" dirty="0">
                <a:solidFill>
                  <a:schemeClr val="tx2"/>
                </a:solidFill>
                <a:latin typeface="Adobe Clean SemiLight" panose="020B0403020404020204" pitchFamily="34" charset="0"/>
              </a:rPr>
              <a:t>User-friendly design offers easy access to smart list, flow actions, campaign members, export and share</a:t>
            </a:r>
          </a:p>
        </p:txBody>
      </p:sp>
      <p:sp>
        <p:nvSpPr>
          <p:cNvPr id="84" name="TextBox 83">
            <a:extLst>
              <a:ext uri="{FF2B5EF4-FFF2-40B4-BE49-F238E27FC236}">
                <a16:creationId xmlns:a16="http://schemas.microsoft.com/office/drawing/2014/main" id="{3AE427C4-F7F5-93C3-C9C3-C9FE57C0E518}"/>
              </a:ext>
            </a:extLst>
          </p:cNvPr>
          <p:cNvSpPr txBox="1"/>
          <p:nvPr/>
        </p:nvSpPr>
        <p:spPr>
          <a:xfrm>
            <a:off x="316912" y="3672473"/>
            <a:ext cx="2323473" cy="338554"/>
          </a:xfrm>
          <a:prstGeom prst="rect">
            <a:avLst/>
          </a:prstGeom>
          <a:noFill/>
        </p:spPr>
        <p:txBody>
          <a:bodyPr wrap="square">
            <a:spAutoFit/>
          </a:bodyPr>
          <a:lstStyle/>
          <a:p>
            <a:pPr algn="ctr" defTabSz="754654">
              <a:defRPr/>
            </a:pPr>
            <a:r>
              <a:rPr lang="en-US" sz="1600" b="1" dirty="0">
                <a:solidFill>
                  <a:schemeClr val="tx2"/>
                </a:solidFill>
                <a:latin typeface="+mj-lt"/>
              </a:rPr>
              <a:t>Simplifying workflows</a:t>
            </a:r>
          </a:p>
        </p:txBody>
      </p:sp>
      <p:sp>
        <p:nvSpPr>
          <p:cNvPr id="85" name="TextBox 84">
            <a:extLst>
              <a:ext uri="{FF2B5EF4-FFF2-40B4-BE49-F238E27FC236}">
                <a16:creationId xmlns:a16="http://schemas.microsoft.com/office/drawing/2014/main" id="{B3183AE1-97D4-5BD0-0188-B52472F0BA0C}"/>
              </a:ext>
            </a:extLst>
          </p:cNvPr>
          <p:cNvSpPr txBox="1"/>
          <p:nvPr/>
        </p:nvSpPr>
        <p:spPr>
          <a:xfrm>
            <a:off x="3380177" y="3672473"/>
            <a:ext cx="2323473" cy="504241"/>
          </a:xfrm>
          <a:prstGeom prst="rect">
            <a:avLst/>
          </a:prstGeom>
          <a:noFill/>
        </p:spPr>
        <p:txBody>
          <a:bodyPr wrap="square">
            <a:spAutoFit/>
          </a:bodyPr>
          <a:lstStyle/>
          <a:p>
            <a:pPr marL="12696" marR="5078" algn="ctr">
              <a:lnSpc>
                <a:spcPts val="1610"/>
              </a:lnSpc>
              <a:spcBef>
                <a:spcPts val="210"/>
              </a:spcBef>
            </a:pPr>
            <a:r>
              <a:rPr lang="en-US" sz="1600" b="1" dirty="0">
                <a:solidFill>
                  <a:schemeClr val="tx2"/>
                </a:solidFill>
                <a:latin typeface="+mj-lt"/>
              </a:rPr>
              <a:t>Troubleshooting across an entire journey </a:t>
            </a:r>
          </a:p>
        </p:txBody>
      </p:sp>
      <p:sp>
        <p:nvSpPr>
          <p:cNvPr id="86" name="TextBox 85">
            <a:extLst>
              <a:ext uri="{FF2B5EF4-FFF2-40B4-BE49-F238E27FC236}">
                <a16:creationId xmlns:a16="http://schemas.microsoft.com/office/drawing/2014/main" id="{A98B8EC6-E161-B612-BD9A-029E782C97EF}"/>
              </a:ext>
            </a:extLst>
          </p:cNvPr>
          <p:cNvSpPr txBox="1"/>
          <p:nvPr/>
        </p:nvSpPr>
        <p:spPr>
          <a:xfrm>
            <a:off x="6450144" y="3672473"/>
            <a:ext cx="2323473" cy="584775"/>
          </a:xfrm>
          <a:prstGeom prst="rect">
            <a:avLst/>
          </a:prstGeom>
          <a:noFill/>
        </p:spPr>
        <p:txBody>
          <a:bodyPr wrap="square">
            <a:spAutoFit/>
          </a:bodyPr>
          <a:lstStyle/>
          <a:p>
            <a:pPr algn="ctr" defTabSz="754654">
              <a:defRPr/>
            </a:pPr>
            <a:r>
              <a:rPr lang="en-US" sz="1600" b="1" dirty="0">
                <a:solidFill>
                  <a:schemeClr val="tx2"/>
                </a:solidFill>
                <a:latin typeface="+mj-lt"/>
              </a:rPr>
              <a:t>Quick overview of campaign settings</a:t>
            </a:r>
            <a:endParaRPr lang="en-US" sz="1050" b="1" dirty="0">
              <a:solidFill>
                <a:srgbClr val="FF0000"/>
              </a:solidFill>
              <a:latin typeface="+mj-lt"/>
            </a:endParaRPr>
          </a:p>
        </p:txBody>
      </p:sp>
      <p:sp>
        <p:nvSpPr>
          <p:cNvPr id="87" name="TextBox 86">
            <a:extLst>
              <a:ext uri="{FF2B5EF4-FFF2-40B4-BE49-F238E27FC236}">
                <a16:creationId xmlns:a16="http://schemas.microsoft.com/office/drawing/2014/main" id="{6887AC12-2FC7-4BE6-8EAF-D5CAFB7FB533}"/>
              </a:ext>
            </a:extLst>
          </p:cNvPr>
          <p:cNvSpPr txBox="1"/>
          <p:nvPr/>
        </p:nvSpPr>
        <p:spPr>
          <a:xfrm>
            <a:off x="9508836" y="3672473"/>
            <a:ext cx="2323473" cy="313932"/>
          </a:xfrm>
          <a:prstGeom prst="rect">
            <a:avLst/>
          </a:prstGeom>
          <a:noFill/>
        </p:spPr>
        <p:txBody>
          <a:bodyPr wrap="square">
            <a:spAutoFit/>
          </a:bodyPr>
          <a:lstStyle/>
          <a:p>
            <a:pPr algn="ctr" defTabSz="754654">
              <a:lnSpc>
                <a:spcPct val="90000"/>
              </a:lnSpc>
              <a:spcAft>
                <a:spcPts val="600"/>
              </a:spcAft>
              <a:defRPr/>
            </a:pPr>
            <a:r>
              <a:rPr lang="en-US" sz="1600" b="1" dirty="0">
                <a:solidFill>
                  <a:schemeClr val="tx2"/>
                </a:solidFill>
                <a:latin typeface="+mj-lt"/>
              </a:rPr>
              <a:t>Intuitive navigation</a:t>
            </a:r>
          </a:p>
        </p:txBody>
      </p:sp>
      <p:pic>
        <p:nvPicPr>
          <p:cNvPr id="39" name="Graphic 38">
            <a:extLst>
              <a:ext uri="{FF2B5EF4-FFF2-40B4-BE49-F238E27FC236}">
                <a16:creationId xmlns:a16="http://schemas.microsoft.com/office/drawing/2014/main" id="{182BADDB-D4AC-3D15-9D1E-6391AB12FFB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2281" y="2813310"/>
            <a:ext cx="428316" cy="282899"/>
          </a:xfrm>
          <a:prstGeom prst="rect">
            <a:avLst/>
          </a:prstGeom>
        </p:spPr>
      </p:pic>
      <p:grpSp>
        <p:nvGrpSpPr>
          <p:cNvPr id="93" name="Group 92">
            <a:extLst>
              <a:ext uri="{FF2B5EF4-FFF2-40B4-BE49-F238E27FC236}">
                <a16:creationId xmlns:a16="http://schemas.microsoft.com/office/drawing/2014/main" id="{6461E49B-D784-BA9D-1B7B-EBFD1B5BAE67}"/>
              </a:ext>
            </a:extLst>
          </p:cNvPr>
          <p:cNvGrpSpPr/>
          <p:nvPr/>
        </p:nvGrpSpPr>
        <p:grpSpPr>
          <a:xfrm>
            <a:off x="4329210" y="2743384"/>
            <a:ext cx="464788" cy="422751"/>
            <a:chOff x="4053369" y="2711670"/>
            <a:chExt cx="1056340" cy="960803"/>
          </a:xfrm>
        </p:grpSpPr>
        <p:pic>
          <p:nvPicPr>
            <p:cNvPr id="11" name="Picture 10">
              <a:extLst>
                <a:ext uri="{FF2B5EF4-FFF2-40B4-BE49-F238E27FC236}">
                  <a16:creationId xmlns:a16="http://schemas.microsoft.com/office/drawing/2014/main" id="{456D9F62-BE4D-4E0F-EA53-DE82AB41674E}"/>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t="55210" r="85978" b="26452"/>
            <a:stretch/>
          </p:blipFill>
          <p:spPr>
            <a:xfrm>
              <a:off x="4421438" y="2711670"/>
              <a:ext cx="688271" cy="704409"/>
            </a:xfrm>
            <a:prstGeom prst="rect">
              <a:avLst/>
            </a:prstGeom>
          </p:spPr>
        </p:pic>
        <p:pic>
          <p:nvPicPr>
            <p:cNvPr id="12" name="Picture 11">
              <a:extLst>
                <a:ext uri="{FF2B5EF4-FFF2-40B4-BE49-F238E27FC236}">
                  <a16:creationId xmlns:a16="http://schemas.microsoft.com/office/drawing/2014/main" id="{6D6F218B-B660-8C8B-B23A-82620749BEF8}"/>
                </a:ext>
              </a:extLst>
            </p:cNvPr>
            <p:cNvPicPr>
              <a:picLocks noChangeAspect="1"/>
            </p:cNvPicPr>
            <p:nvPr/>
          </p:nvPicPr>
          <p:blipFill>
            <a:blip r:embed="rId6"/>
            <a:stretch>
              <a:fillRect/>
            </a:stretch>
          </p:blipFill>
          <p:spPr>
            <a:xfrm>
              <a:off x="4053369" y="3033529"/>
              <a:ext cx="683666" cy="638944"/>
            </a:xfrm>
            <a:prstGeom prst="rect">
              <a:avLst/>
            </a:prstGeom>
          </p:spPr>
        </p:pic>
      </p:grpSp>
      <p:pic>
        <p:nvPicPr>
          <p:cNvPr id="10" name="Graphic 9" descr="Single gear outline">
            <a:extLst>
              <a:ext uri="{FF2B5EF4-FFF2-40B4-BE49-F238E27FC236}">
                <a16:creationId xmlns:a16="http://schemas.microsoft.com/office/drawing/2014/main" id="{79D487F1-15A3-4E0C-1065-026515C320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5839" y="2703278"/>
            <a:ext cx="520935" cy="520935"/>
          </a:xfrm>
          <a:prstGeom prst="rect">
            <a:avLst/>
          </a:prstGeom>
        </p:spPr>
      </p:pic>
      <p:pic>
        <p:nvPicPr>
          <p:cNvPr id="33" name="Picture 32">
            <a:extLst>
              <a:ext uri="{FF2B5EF4-FFF2-40B4-BE49-F238E27FC236}">
                <a16:creationId xmlns:a16="http://schemas.microsoft.com/office/drawing/2014/main" id="{398209E4-315D-1E08-694F-86747F5F6F95}"/>
              </a:ext>
            </a:extLst>
          </p:cNvPr>
          <p:cNvPicPr>
            <a:picLocks noChangeAspect="1"/>
          </p:cNvPicPr>
          <p:nvPr/>
        </p:nvPicPr>
        <p:blipFill>
          <a:blip r:embed="rId9" cstate="print">
            <a:biLevel thresh="50000"/>
            <a:extLst>
              <a:ext uri="{28A0092B-C50C-407E-A947-70E740481C1C}">
                <a14:useLocalDpi xmlns:a14="http://schemas.microsoft.com/office/drawing/2010/main"/>
              </a:ext>
            </a:extLst>
          </a:blip>
          <a:stretch>
            <a:fillRect/>
          </a:stretch>
        </p:blipFill>
        <p:spPr>
          <a:xfrm>
            <a:off x="10460293" y="2762576"/>
            <a:ext cx="415413" cy="412683"/>
          </a:xfrm>
          <a:prstGeom prst="rect">
            <a:avLst/>
          </a:prstGeom>
        </p:spPr>
      </p:pic>
    </p:spTree>
    <p:extLst>
      <p:ext uri="{BB962C8B-B14F-4D97-AF65-F5344CB8AC3E}">
        <p14:creationId xmlns:p14="http://schemas.microsoft.com/office/powerpoint/2010/main" val="113035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nodeType="withEffect">
                                  <p:stCondLst>
                                    <p:cond delay="0"/>
                                  </p:stCondLst>
                                  <p:childTnLst>
                                    <p:animScale>
                                      <p:cBhvr>
                                        <p:cTn id="9" dur="100" fill="hold"/>
                                        <p:tgtEl>
                                          <p:spTgt spid="10"/>
                                        </p:tgtEl>
                                      </p:cBhvr>
                                      <p:by x="80000" y="80000"/>
                                    </p:animScale>
                                  </p:childTnLst>
                                </p:cTn>
                              </p:par>
                              <p:par>
                                <p:cTn id="10" presetID="6" presetClass="emph" presetSubtype="0" decel="100000" fill="hold" nodeType="withEffect">
                                  <p:stCondLst>
                                    <p:cond delay="0"/>
                                  </p:stCondLst>
                                  <p:childTnLst>
                                    <p:animScale>
                                      <p:cBhvr>
                                        <p:cTn id="11" dur="1250" fill="hold"/>
                                        <p:tgtEl>
                                          <p:spTgt spid="10"/>
                                        </p:tgtEl>
                                      </p:cBhvr>
                                      <p:by x="125000" y="125000"/>
                                    </p:animScale>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485961" cy="4990640"/>
            <a:chOff x="1789967" y="878820"/>
            <a:chExt cx="74859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a:solidFill>
                    <a:schemeClr val="accent6"/>
                  </a:solidFill>
                  <a:latin typeface="Adobe Clean ExtraBold"/>
                </a:rPr>
                <a:t>Andy Paul</a:t>
              </a: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a:solidFill>
                    <a:schemeClr val="accent6"/>
                  </a:solidFill>
                  <a:latin typeface="Adobe Clean SemiLight"/>
                </a:rPr>
                <a:t>Senior Product Manager</a:t>
              </a:r>
              <a:endParaRPr lang="en-GB" sz="240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0790" y="2586562"/>
              <a:ext cx="3692572" cy="461665"/>
            </a:xfrm>
            <a:prstGeom prst="rect">
              <a:avLst/>
            </a:prstGeom>
            <a:noFill/>
          </p:spPr>
          <p:txBody>
            <a:bodyPr wrap="square" lIns="91440" tIns="45720" rIns="91440" bIns="45720" rtlCol="0" anchor="t">
              <a:spAutoFit/>
            </a:bodyPr>
            <a:lstStyle/>
            <a:p>
              <a:pPr defTabSz="1218987">
                <a:defRPr/>
              </a:pPr>
              <a:r>
                <a:rPr lang="en-US" sz="2400" b="1">
                  <a:solidFill>
                    <a:srgbClr val="1B1B1B"/>
                  </a:solidFill>
                  <a:latin typeface="Adobe Clean"/>
                </a:rPr>
                <a:t>Sales Insight Actions</a:t>
              </a:r>
              <a:endParaRPr lang="en-US"/>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pic>
        <p:nvPicPr>
          <p:cNvPr id="4" name="Graphic 3">
            <a:extLst>
              <a:ext uri="{FF2B5EF4-FFF2-40B4-BE49-F238E27FC236}">
                <a16:creationId xmlns:a16="http://schemas.microsoft.com/office/drawing/2014/main" id="{0EB58DD1-65D3-657B-685A-72737CC0B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4902" y="2658952"/>
            <a:ext cx="413344" cy="453345"/>
          </a:xfrm>
          <a:prstGeom prst="rect">
            <a:avLst/>
          </a:prstGeom>
        </p:spPr>
      </p:pic>
      <p:sp>
        <p:nvSpPr>
          <p:cNvPr id="8" name="Graphic 7">
            <a:extLst>
              <a:ext uri="{FF2B5EF4-FFF2-40B4-BE49-F238E27FC236}">
                <a16:creationId xmlns:a16="http://schemas.microsoft.com/office/drawing/2014/main" id="{F95549D1-6182-B109-579E-FF6B4806AFE7}"/>
              </a:ext>
            </a:extLst>
          </p:cNvPr>
          <p:cNvSpPr/>
          <p:nvPr/>
        </p:nvSpPr>
        <p:spPr>
          <a:xfrm>
            <a:off x="1363441" y="2248448"/>
            <a:ext cx="2743200" cy="257781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blipFill>
            <a:blip r:embed="rId7">
              <a:extLst>
                <a:ext uri="{28A0092B-C50C-407E-A947-70E740481C1C}">
                  <a14:useLocalDpi xmlns:a14="http://schemas.microsoft.com/office/drawing/2010/main" val="0"/>
                </a:ext>
              </a:extLst>
            </a:blip>
            <a:stretch>
              <a:fillRect/>
            </a:stretch>
          </a:blipFill>
          <a:ln w="9525" cap="flat">
            <a:noFill/>
            <a:prstDash val="solid"/>
            <a:miter/>
          </a:ln>
          <a:effectLst>
            <a:outerShdw blurRad="50800" dist="38100" dir="13500000" algn="tl"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dobe Clean SemiLight"/>
              <a:ea typeface="+mn-ea"/>
              <a:cs typeface="+mn-cs"/>
            </a:endParaRPr>
          </a:p>
        </p:txBody>
      </p:sp>
    </p:spTree>
    <p:extLst>
      <p:ext uri="{BB962C8B-B14F-4D97-AF65-F5344CB8AC3E}">
        <p14:creationId xmlns:p14="http://schemas.microsoft.com/office/powerpoint/2010/main" val="221693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DB18145-E8CB-E252-9138-7927B41128F2}"/>
              </a:ext>
            </a:extLst>
          </p:cNvPr>
          <p:cNvPicPr>
            <a:picLocks noChangeAspect="1"/>
          </p:cNvPicPr>
          <p:nvPr/>
        </p:nvPicPr>
        <p:blipFill rotWithShape="1">
          <a:blip r:embed="rId3"/>
          <a:srcRect l="11274" t="13129" r="10604"/>
          <a:stretch/>
        </p:blipFill>
        <p:spPr>
          <a:xfrm>
            <a:off x="6105723" y="2026642"/>
            <a:ext cx="7768360" cy="5125716"/>
          </a:xfrm>
          <a:prstGeom prst="rect">
            <a:avLst/>
          </a:prstGeom>
        </p:spPr>
      </p:pic>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Adobe Clean SemiLight" panose="020B0403020404020204" pitchFamily="34" charset="0"/>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defTabSz="577504">
                <a:defRPr/>
              </a:pPr>
              <a:endParaRPr lang="en-US" sz="1200">
                <a:solidFill>
                  <a:srgbClr val="000000"/>
                </a:solidFill>
                <a:latin typeface="Adobe Clean ExtraBold"/>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defTabSz="914126">
                <a:defRPr/>
              </a:pPr>
              <a:endParaRPr lang="en-US" sz="1798">
                <a:solidFill>
                  <a:srgbClr val="000000"/>
                </a:solidFill>
                <a:latin typeface="Adobe Clean"/>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sz="2800" b="1" dirty="0">
                <a:solidFill>
                  <a:schemeClr val="accent6"/>
                </a:solidFill>
              </a:rPr>
              <a:t>Sales Insight Actions Updates</a:t>
            </a:r>
            <a:br>
              <a:rPr lang="en-US" sz="2800" b="1" dirty="0">
                <a:solidFill>
                  <a:schemeClr val="accent6"/>
                </a:solidFill>
              </a:rPr>
            </a:br>
            <a:r>
              <a:rPr lang="en-US" sz="1800" dirty="0">
                <a:solidFill>
                  <a:schemeClr val="tx1"/>
                </a:solidFill>
                <a:latin typeface="+mn-lt"/>
              </a:rPr>
              <a:t>Email personalization that drives conversions</a:t>
            </a:r>
            <a:endParaRPr lang="en-US" sz="2800" dirty="0">
              <a:solidFill>
                <a:schemeClr val="tx1"/>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369642"/>
            <a:ext cx="1279315" cy="461665"/>
          </a:xfrm>
          <a:prstGeom prst="rect">
            <a:avLst/>
          </a:prstGeom>
        </p:spPr>
        <p:txBody>
          <a:bodyPr wrap="square" lIns="91440" tIns="45720" rIns="91440" bIns="45720" anchor="ctr">
            <a:spAutoFit/>
          </a:bodyPr>
          <a:lstStyle/>
          <a:p>
            <a:pPr defTabSz="577504">
              <a:defRPr/>
            </a:pPr>
            <a:r>
              <a:rPr lang="en-US" sz="1200">
                <a:solidFill>
                  <a:srgbClr val="000000"/>
                </a:solidFill>
                <a:latin typeface="Adobe Clean ExtraBold"/>
              </a:rPr>
              <a:t>Sales Insight Actions</a:t>
            </a:r>
          </a:p>
        </p:txBody>
      </p:sp>
      <p:pic>
        <p:nvPicPr>
          <p:cNvPr id="2" name="Picture 1">
            <a:extLst>
              <a:ext uri="{FF2B5EF4-FFF2-40B4-BE49-F238E27FC236}">
                <a16:creationId xmlns:a16="http://schemas.microsoft.com/office/drawing/2014/main" id="{2420815E-982B-BC3D-2318-D5B30F265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85" y="2421284"/>
            <a:ext cx="3552305" cy="3293283"/>
          </a:xfrm>
          <a:prstGeom prst="rect">
            <a:avLst/>
          </a:prstGeom>
        </p:spPr>
      </p:pic>
      <p:pic>
        <p:nvPicPr>
          <p:cNvPr id="5" name="Graphic 4">
            <a:extLst>
              <a:ext uri="{FF2B5EF4-FFF2-40B4-BE49-F238E27FC236}">
                <a16:creationId xmlns:a16="http://schemas.microsoft.com/office/drawing/2014/main" id="{9B4F9467-94D9-3B59-C95B-7CF0B0471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8923" y="391827"/>
            <a:ext cx="384433" cy="421636"/>
          </a:xfrm>
          <a:prstGeom prst="rect">
            <a:avLst/>
          </a:prstGeom>
        </p:spPr>
      </p:pic>
      <p:grpSp>
        <p:nvGrpSpPr>
          <p:cNvPr id="8" name="Group 7">
            <a:extLst>
              <a:ext uri="{FF2B5EF4-FFF2-40B4-BE49-F238E27FC236}">
                <a16:creationId xmlns:a16="http://schemas.microsoft.com/office/drawing/2014/main" id="{0A11C48B-5C2A-C390-0472-57D9179B1478}"/>
              </a:ext>
            </a:extLst>
          </p:cNvPr>
          <p:cNvGrpSpPr/>
          <p:nvPr/>
        </p:nvGrpSpPr>
        <p:grpSpPr>
          <a:xfrm>
            <a:off x="329029" y="1893581"/>
            <a:ext cx="681422" cy="681422"/>
            <a:chOff x="329029" y="2100295"/>
            <a:chExt cx="681422" cy="681422"/>
          </a:xfrm>
        </p:grpSpPr>
        <p:grpSp>
          <p:nvGrpSpPr>
            <p:cNvPr id="9" name="Group 8">
              <a:extLst>
                <a:ext uri="{FF2B5EF4-FFF2-40B4-BE49-F238E27FC236}">
                  <a16:creationId xmlns:a16="http://schemas.microsoft.com/office/drawing/2014/main" id="{041B6AC2-0475-B158-3C58-795C191FAA3B}"/>
                </a:ext>
              </a:extLst>
            </p:cNvPr>
            <p:cNvGrpSpPr/>
            <p:nvPr/>
          </p:nvGrpSpPr>
          <p:grpSpPr>
            <a:xfrm>
              <a:off x="329029" y="2100295"/>
              <a:ext cx="681422" cy="681422"/>
              <a:chOff x="5378677" y="2730500"/>
              <a:chExt cx="2095500" cy="2095500"/>
            </a:xfrm>
          </p:grpSpPr>
          <p:sp>
            <p:nvSpPr>
              <p:cNvPr id="13" name="Oval 12">
                <a:extLst>
                  <a:ext uri="{FF2B5EF4-FFF2-40B4-BE49-F238E27FC236}">
                    <a16:creationId xmlns:a16="http://schemas.microsoft.com/office/drawing/2014/main" id="{51B3A109-C2C0-2BBB-5D86-F89E7E7E529F}"/>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4" name="Oval 13">
                <a:extLst>
                  <a:ext uri="{FF2B5EF4-FFF2-40B4-BE49-F238E27FC236}">
                    <a16:creationId xmlns:a16="http://schemas.microsoft.com/office/drawing/2014/main" id="{3903172C-D784-7526-CEDF-9C60CB45639A}"/>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1" name="Oval 10">
              <a:extLst>
                <a:ext uri="{FF2B5EF4-FFF2-40B4-BE49-F238E27FC236}">
                  <a16:creationId xmlns:a16="http://schemas.microsoft.com/office/drawing/2014/main" id="{BF9FBF5B-78D3-AE13-1F17-F6EA06583DA7}"/>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2" name="Shape 2581">
              <a:extLst>
                <a:ext uri="{FF2B5EF4-FFF2-40B4-BE49-F238E27FC236}">
                  <a16:creationId xmlns:a16="http://schemas.microsoft.com/office/drawing/2014/main" id="{4990BA19-8621-A0C5-8809-5A0F022132CD}"/>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5" name="Rectangle 14">
            <a:extLst>
              <a:ext uri="{FF2B5EF4-FFF2-40B4-BE49-F238E27FC236}">
                <a16:creationId xmlns:a16="http://schemas.microsoft.com/office/drawing/2014/main" id="{38F163E2-D12F-1472-4535-3877F691FD45}"/>
              </a:ext>
            </a:extLst>
          </p:cNvPr>
          <p:cNvSpPr/>
          <p:nvPr/>
        </p:nvSpPr>
        <p:spPr>
          <a:xfrm>
            <a:off x="1080061" y="2055857"/>
            <a:ext cx="4899825" cy="3139321"/>
          </a:xfrm>
          <a:prstGeom prst="rect">
            <a:avLst/>
          </a:prstGeom>
        </p:spPr>
        <p:txBody>
          <a:bodyPr wrap="square" lIns="91440" tIns="45720" rIns="91440" bIns="45720" anchor="t">
            <a:spAutoFit/>
          </a:bodyPr>
          <a:lstStyle/>
          <a:p>
            <a:pPr defTabSz="913852">
              <a:defRPr/>
            </a:pPr>
            <a:r>
              <a:rPr lang="en-US" kern="0" dirty="0">
                <a:latin typeface="+mj-lt"/>
              </a:rPr>
              <a:t>Default Dynamic Fields and Prompts </a:t>
            </a:r>
          </a:p>
          <a:p>
            <a:pPr defTabSz="913852">
              <a:defRPr/>
            </a:pPr>
            <a:endParaRPr lang="en-US" sz="2000" kern="0" dirty="0">
              <a:latin typeface="+mj-lt"/>
            </a:endParaRPr>
          </a:p>
          <a:p>
            <a:pPr marL="285115" lvl="1" indent="-285115">
              <a:buClr>
                <a:srgbClr val="2C2C2C"/>
              </a:buClr>
              <a:buFont typeface="Arial" panose="020B0604020202020204" pitchFamily="34" charset="0"/>
              <a:buChar char="•"/>
              <a:defRPr/>
            </a:pPr>
            <a:r>
              <a:rPr lang="en-US" sz="1600" kern="0" dirty="0">
                <a:latin typeface="Adobe Clean SemiLight"/>
                <a:ea typeface="Centra No1" pitchFamily="2" charset="77"/>
                <a:sym typeface="Nunito Sans"/>
              </a:rPr>
              <a:t>Prompt sales to customize specific parts of an email before it is sent out to ensure deep personalization is added to sales communication with the new Dynamic Field Prompt capability.</a:t>
            </a: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Clr>
                <a:srgbClr val="2C2C2C"/>
              </a:buClr>
              <a:buFont typeface="Arial" panose="020B0604020202020204" pitchFamily="34" charset="0"/>
              <a:buChar char="•"/>
              <a:defRPr/>
            </a:pPr>
            <a:r>
              <a:rPr lang="en-US" sz="1600" kern="0" dirty="0">
                <a:latin typeface="Adobe Clean SemiLight"/>
                <a:sym typeface="Nunito Sans"/>
              </a:rPr>
              <a:t>Ensure that no Dynamic Field is left unpopulated in your emails, with the new Default Dynamic Field. This allows users to configure a fallback value to resolve to for a dynamic field, so that if no value can be populated the email can still go out with value added. </a:t>
            </a:r>
          </a:p>
        </p:txBody>
      </p:sp>
    </p:spTree>
    <p:extLst>
      <p:ext uri="{BB962C8B-B14F-4D97-AF65-F5344CB8AC3E}">
        <p14:creationId xmlns:p14="http://schemas.microsoft.com/office/powerpoint/2010/main" val="1180259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485961" cy="4990640"/>
            <a:chOff x="1789967" y="878820"/>
            <a:chExt cx="74859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dirty="0">
                  <a:solidFill>
                    <a:schemeClr val="accent6"/>
                  </a:solidFill>
                  <a:latin typeface="Adobe Clean ExtraBold"/>
                </a:rPr>
                <a:t>Brian Shin</a:t>
              </a: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a:solidFill>
                    <a:schemeClr val="accent6"/>
                  </a:solidFill>
                  <a:latin typeface="Adobe Clean SemiLight"/>
                </a:rPr>
                <a:t>Senior Product Manager</a:t>
              </a:r>
              <a:endParaRPr lang="en-GB" sz="240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0790" y="2586562"/>
              <a:ext cx="3692572" cy="461665"/>
            </a:xfrm>
            <a:prstGeom prst="rect">
              <a:avLst/>
            </a:prstGeom>
            <a:noFill/>
          </p:spPr>
          <p:txBody>
            <a:bodyPr wrap="square" lIns="91440" tIns="45720" rIns="91440" bIns="45720" rtlCol="0" anchor="t">
              <a:spAutoFit/>
            </a:bodyPr>
            <a:lstStyle/>
            <a:p>
              <a:pPr defTabSz="1218987">
                <a:defRPr/>
              </a:pPr>
              <a:r>
                <a:rPr lang="en-US" sz="2400" b="1" dirty="0" err="1">
                  <a:solidFill>
                    <a:srgbClr val="1B1B1B"/>
                  </a:solidFill>
                  <a:latin typeface="Adobe Clean"/>
                </a:rPr>
                <a:t>Marketo</a:t>
              </a:r>
              <a:r>
                <a:rPr lang="en-US" sz="2400" b="1" dirty="0">
                  <a:solidFill>
                    <a:srgbClr val="1B1B1B"/>
                  </a:solidFill>
                  <a:latin typeface="Adobe Clean"/>
                </a:rPr>
                <a:t> Measure</a:t>
              </a:r>
              <a:endParaRPr lang="en-US" dirty="0"/>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pic>
        <p:nvPicPr>
          <p:cNvPr id="2" name="Graphic 1">
            <a:extLst>
              <a:ext uri="{FF2B5EF4-FFF2-40B4-BE49-F238E27FC236}">
                <a16:creationId xmlns:a16="http://schemas.microsoft.com/office/drawing/2014/main" id="{636B894B-3F24-BFD9-55AE-6AAFB0F1D8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7265" y="2721441"/>
            <a:ext cx="491934" cy="385570"/>
          </a:xfrm>
          <a:prstGeom prst="rect">
            <a:avLst/>
          </a:prstGeom>
        </p:spPr>
      </p:pic>
      <p:sp>
        <p:nvSpPr>
          <p:cNvPr id="3" name="Graphic 7">
            <a:extLst>
              <a:ext uri="{FF2B5EF4-FFF2-40B4-BE49-F238E27FC236}">
                <a16:creationId xmlns:a16="http://schemas.microsoft.com/office/drawing/2014/main" id="{18FA6D66-3B51-7968-CB8D-087159DD38EB}"/>
              </a:ext>
            </a:extLst>
          </p:cNvPr>
          <p:cNvSpPr>
            <a:spLocks noChangeAspect="1"/>
          </p:cNvSpPr>
          <p:nvPr/>
        </p:nvSpPr>
        <p:spPr>
          <a:xfrm>
            <a:off x="1383126" y="2261020"/>
            <a:ext cx="2792693" cy="2624328"/>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solidFill>
            <a:schemeClr val="bg1"/>
          </a:solidFill>
          <a:ln w="9525"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dobe Clean SemiLight"/>
              <a:ea typeface="+mn-ea"/>
              <a:cs typeface="+mn-cs"/>
            </a:endParaRPr>
          </a:p>
        </p:txBody>
      </p:sp>
      <p:pic>
        <p:nvPicPr>
          <p:cNvPr id="12" name="Picture 11">
            <a:extLst>
              <a:ext uri="{FF2B5EF4-FFF2-40B4-BE49-F238E27FC236}">
                <a16:creationId xmlns:a16="http://schemas.microsoft.com/office/drawing/2014/main" id="{CCD1C16F-2505-99EB-8B95-E72BF11F64C8}"/>
              </a:ext>
            </a:extLst>
          </p:cNvPr>
          <p:cNvPicPr>
            <a:picLocks noChangeAspect="1"/>
          </p:cNvPicPr>
          <p:nvPr/>
        </p:nvPicPr>
        <p:blipFill>
          <a:blip r:embed="rId7"/>
          <a:stretch>
            <a:fillRect/>
          </a:stretch>
        </p:blipFill>
        <p:spPr>
          <a:xfrm>
            <a:off x="1383126" y="2263841"/>
            <a:ext cx="2792210" cy="2621507"/>
          </a:xfrm>
          <a:prstGeom prst="rect">
            <a:avLst/>
          </a:prstGeom>
        </p:spPr>
      </p:pic>
    </p:spTree>
    <p:extLst>
      <p:ext uri="{BB962C8B-B14F-4D97-AF65-F5344CB8AC3E}">
        <p14:creationId xmlns:p14="http://schemas.microsoft.com/office/powerpoint/2010/main" val="237977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F6DEBD4-7975-4258-8B49-5A214D23BF13}"/>
              </a:ext>
            </a:extLst>
          </p:cNvPr>
          <p:cNvGrpSpPr/>
          <p:nvPr/>
        </p:nvGrpSpPr>
        <p:grpSpPr>
          <a:xfrm>
            <a:off x="9688912" y="-461403"/>
            <a:ext cx="2145425" cy="1508103"/>
            <a:chOff x="9687323" y="-461403"/>
            <a:chExt cx="2145425" cy="1508103"/>
          </a:xfrm>
        </p:grpSpPr>
        <p:sp>
          <p:nvSpPr>
            <p:cNvPr id="29" name="Rectangle: Rounded Corners 28">
              <a:extLst>
                <a:ext uri="{FF2B5EF4-FFF2-40B4-BE49-F238E27FC236}">
                  <a16:creationId xmlns:a16="http://schemas.microsoft.com/office/drawing/2014/main" id="{E9FC3939-236D-4406-AA5B-9AE9FFDE88D3}"/>
                </a:ext>
              </a:extLst>
            </p:cNvPr>
            <p:cNvSpPr/>
            <p:nvPr/>
          </p:nvSpPr>
          <p:spPr>
            <a:xfrm>
              <a:off x="9687323"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799"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30" name="Rectangle: Rounded Corners 29">
              <a:extLst>
                <a:ext uri="{FF2B5EF4-FFF2-40B4-BE49-F238E27FC236}">
                  <a16:creationId xmlns:a16="http://schemas.microsoft.com/office/drawing/2014/main" id="{3175CCB2-99FF-46E9-877C-EB5AB847D8F3}"/>
                </a:ext>
              </a:extLst>
            </p:cNvPr>
            <p:cNvSpPr/>
            <p:nvPr/>
          </p:nvSpPr>
          <p:spPr>
            <a:xfrm rot="5400000">
              <a:off x="10428213"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31" name="Rectangle: Rounded Corners 30">
              <a:extLst>
                <a:ext uri="{FF2B5EF4-FFF2-40B4-BE49-F238E27FC236}">
                  <a16:creationId xmlns:a16="http://schemas.microsoft.com/office/drawing/2014/main" id="{A6BC301A-E3B5-477C-8FD2-A5416CA88C01}"/>
                </a:ext>
              </a:extLst>
            </p:cNvPr>
            <p:cNvSpPr/>
            <p:nvPr/>
          </p:nvSpPr>
          <p:spPr>
            <a:xfrm rot="5400000">
              <a:off x="10428213"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32" name="Rectangle 31">
              <a:extLst>
                <a:ext uri="{FF2B5EF4-FFF2-40B4-BE49-F238E27FC236}">
                  <a16:creationId xmlns:a16="http://schemas.microsoft.com/office/drawing/2014/main" id="{D40C2A00-AC34-4D1D-A5C8-C7F77DA59B80}"/>
                </a:ext>
              </a:extLst>
            </p:cNvPr>
            <p:cNvSpPr/>
            <p:nvPr/>
          </p:nvSpPr>
          <p:spPr>
            <a:xfrm>
              <a:off x="10416475" y="461974"/>
              <a:ext cx="1279315" cy="276999"/>
            </a:xfrm>
            <a:prstGeom prst="rect">
              <a:avLst/>
            </a:prstGeom>
          </p:spPr>
          <p:txBody>
            <a:bodyPr wrap="square" lIns="91440" tIns="45720" rIns="91440" bIns="45720" anchor="ctr">
              <a:spAutoFit/>
            </a:bodyPr>
            <a:lstStyle/>
            <a:p>
              <a:pPr marL="0" marR="0" lvl="0" indent="0" algn="l" defTabSz="57750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dobe Clean ExtraBold"/>
                <a:ea typeface="+mn-ea"/>
                <a:cs typeface="+mn-cs"/>
              </a:endParaRPr>
            </a:p>
          </p:txBody>
        </p:sp>
        <p:sp>
          <p:nvSpPr>
            <p:cNvPr id="34" name="Freeform: Shape 33">
              <a:extLst>
                <a:ext uri="{FF2B5EF4-FFF2-40B4-BE49-F238E27FC236}">
                  <a16:creationId xmlns:a16="http://schemas.microsoft.com/office/drawing/2014/main" id="{DBE89797-70C0-4AF3-8AA8-45287DA1A3E1}"/>
                </a:ext>
              </a:extLst>
            </p:cNvPr>
            <p:cNvSpPr/>
            <p:nvPr/>
          </p:nvSpPr>
          <p:spPr>
            <a:xfrm>
              <a:off x="9835914"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dobe Clean"/>
                <a:ea typeface="+mn-ea"/>
                <a:cs typeface="+mn-cs"/>
              </a:endParaRPr>
            </a:p>
          </p:txBody>
        </p:sp>
      </p:grpSp>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p:txBody>
          <a:bodyPr/>
          <a:lstStyle/>
          <a:p>
            <a:r>
              <a:rPr lang="en-US" b="1">
                <a:solidFill>
                  <a:schemeClr val="accent6"/>
                </a:solidFill>
              </a:rPr>
              <a:t>Marketo Measure In-app Reporting Enhancements</a:t>
            </a:r>
            <a:endParaRPr lang="en-US">
              <a:solidFill>
                <a:schemeClr val="accent6"/>
              </a:solidFill>
            </a:endParaRPr>
          </a:p>
        </p:txBody>
      </p:sp>
      <p:sp>
        <p:nvSpPr>
          <p:cNvPr id="19" name="Rectangle 18">
            <a:extLst>
              <a:ext uri="{FF2B5EF4-FFF2-40B4-BE49-F238E27FC236}">
                <a16:creationId xmlns:a16="http://schemas.microsoft.com/office/drawing/2014/main" id="{4ECDB64F-9891-45C0-9E6A-8BC819CDD389}"/>
              </a:ext>
            </a:extLst>
          </p:cNvPr>
          <p:cNvSpPr/>
          <p:nvPr/>
        </p:nvSpPr>
        <p:spPr>
          <a:xfrm>
            <a:off x="10418064" y="369642"/>
            <a:ext cx="1279315" cy="461665"/>
          </a:xfrm>
          <a:prstGeom prst="rect">
            <a:avLst/>
          </a:prstGeom>
        </p:spPr>
        <p:txBody>
          <a:bodyPr wrap="square" lIns="91440" tIns="45720" rIns="91440" bIns="45720" anchor="ctr">
            <a:spAutoFit/>
          </a:bodyPr>
          <a:lstStyle/>
          <a:p>
            <a:pPr marL="0" marR="0" lvl="0" indent="0" algn="l" defTabSz="57750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dobe Clean ExtraBold"/>
                <a:ea typeface="+mn-ea"/>
                <a:cs typeface="+mn-cs"/>
              </a:rPr>
              <a:t>Marketo Measure</a:t>
            </a:r>
            <a:endParaRPr kumimoji="0" lang="en-US" sz="1800" b="0" i="0" u="none" strike="noStrike" kern="1200" cap="none" spc="0" normalizeH="0" baseline="0" noProof="0">
              <a:ln>
                <a:noFill/>
              </a:ln>
              <a:solidFill>
                <a:srgbClr val="000000"/>
              </a:solidFill>
              <a:effectLst/>
              <a:uLnTx/>
              <a:uFillTx/>
              <a:latin typeface="Adobe Clean SemiLight"/>
              <a:ea typeface="+mn-ea"/>
              <a:cs typeface="+mn-cs"/>
            </a:endParaRPr>
          </a:p>
        </p:txBody>
      </p:sp>
      <p:grpSp>
        <p:nvGrpSpPr>
          <p:cNvPr id="36" name="Group 35">
            <a:extLst>
              <a:ext uri="{FF2B5EF4-FFF2-40B4-BE49-F238E27FC236}">
                <a16:creationId xmlns:a16="http://schemas.microsoft.com/office/drawing/2014/main" id="{017A6AF1-D4BA-4814-A604-632A2CD9D767}"/>
              </a:ext>
            </a:extLst>
          </p:cNvPr>
          <p:cNvGrpSpPr/>
          <p:nvPr/>
        </p:nvGrpSpPr>
        <p:grpSpPr>
          <a:xfrm>
            <a:off x="320966" y="1858390"/>
            <a:ext cx="681422" cy="681422"/>
            <a:chOff x="4329076" y="1765954"/>
            <a:chExt cx="1349909" cy="1349909"/>
          </a:xfrm>
        </p:grpSpPr>
        <p:grpSp>
          <p:nvGrpSpPr>
            <p:cNvPr id="37" name="Group 36">
              <a:extLst>
                <a:ext uri="{FF2B5EF4-FFF2-40B4-BE49-F238E27FC236}">
                  <a16:creationId xmlns:a16="http://schemas.microsoft.com/office/drawing/2014/main" id="{3FA32547-B8DB-4DA8-9EAF-D2A06288073A}"/>
                </a:ext>
              </a:extLst>
            </p:cNvPr>
            <p:cNvGrpSpPr/>
            <p:nvPr/>
          </p:nvGrpSpPr>
          <p:grpSpPr>
            <a:xfrm>
              <a:off x="4329076" y="1765954"/>
              <a:ext cx="1349909" cy="1349909"/>
              <a:chOff x="5378677" y="2730500"/>
              <a:chExt cx="2095500" cy="2095500"/>
            </a:xfrm>
          </p:grpSpPr>
          <p:sp>
            <p:nvSpPr>
              <p:cNvPr id="39" name="Oval 38">
                <a:extLst>
                  <a:ext uri="{FF2B5EF4-FFF2-40B4-BE49-F238E27FC236}">
                    <a16:creationId xmlns:a16="http://schemas.microsoft.com/office/drawing/2014/main" id="{06FE409E-08E1-4AF7-BFC8-E069D0EC07FB}"/>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40" name="Oval 39">
                <a:extLst>
                  <a:ext uri="{FF2B5EF4-FFF2-40B4-BE49-F238E27FC236}">
                    <a16:creationId xmlns:a16="http://schemas.microsoft.com/office/drawing/2014/main" id="{632234FF-0C81-4DA4-8702-41DC89DC064E}"/>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38" name="Oval 37">
              <a:extLst>
                <a:ext uri="{FF2B5EF4-FFF2-40B4-BE49-F238E27FC236}">
                  <a16:creationId xmlns:a16="http://schemas.microsoft.com/office/drawing/2014/main" id="{5D086FEF-1250-4126-9121-0A131AA0C57A}"/>
                </a:ext>
              </a:extLst>
            </p:cNvPr>
            <p:cNvSpPr/>
            <p:nvPr/>
          </p:nvSpPr>
          <p:spPr>
            <a:xfrm>
              <a:off x="4425799" y="1862677"/>
              <a:ext cx="1156464" cy="1156464"/>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41" name="Shape 2581">
            <a:extLst>
              <a:ext uri="{FF2B5EF4-FFF2-40B4-BE49-F238E27FC236}">
                <a16:creationId xmlns:a16="http://schemas.microsoft.com/office/drawing/2014/main" id="{49502487-D27C-4DDC-A97A-B482D83B190E}"/>
              </a:ext>
            </a:extLst>
          </p:cNvPr>
          <p:cNvSpPr/>
          <p:nvPr/>
        </p:nvSpPr>
        <p:spPr>
          <a:xfrm>
            <a:off x="445303" y="1982663"/>
            <a:ext cx="432872" cy="432872"/>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47" name="Content Placeholder 4">
            <a:extLst>
              <a:ext uri="{FF2B5EF4-FFF2-40B4-BE49-F238E27FC236}">
                <a16:creationId xmlns:a16="http://schemas.microsoft.com/office/drawing/2014/main" id="{816C6BB9-8444-48A1-8CA9-B647930BEC36}"/>
              </a:ext>
            </a:extLst>
          </p:cNvPr>
          <p:cNvSpPr txBox="1">
            <a:spLocks/>
          </p:cNvSpPr>
          <p:nvPr/>
        </p:nvSpPr>
        <p:spPr>
          <a:xfrm>
            <a:off x="312404" y="760506"/>
            <a:ext cx="7033555" cy="600802"/>
          </a:xfrm>
          <a:prstGeom prst="rect">
            <a:avLst/>
          </a:prstGeom>
        </p:spPr>
        <p:txBody>
          <a:bodyPr vert="horz" lIns="45720" tIns="54386" rIns="45720" bIns="54386" rtlCol="0" anchor="t">
            <a:noAutofit/>
          </a:bodyPr>
          <a:lstStyle>
            <a:defPPr>
              <a:defRPr lang="en-US"/>
            </a:defPPr>
            <a:lvl1pPr indent="0" defTabSz="1088291">
              <a:spcBef>
                <a:spcPts val="0"/>
              </a:spcBef>
              <a:buClr>
                <a:schemeClr val="bg1">
                  <a:lumMod val="50000"/>
                </a:schemeClr>
              </a:buClr>
              <a:buSzPct val="70000"/>
              <a:buFont typeface="Wingdings" pitchFamily="2" charset="2"/>
              <a:buNone/>
              <a:defRPr sz="1799">
                <a:solidFill>
                  <a:schemeClr val="tx1">
                    <a:lumMod val="75000"/>
                    <a:lumOff val="25000"/>
                  </a:schemeClr>
                </a:solidFill>
                <a:latin typeface="Adobe Clean Light" pitchFamily="34" charset="0"/>
              </a:defRPr>
            </a:lvl1pPr>
            <a:lvl2pPr marL="551703" indent="-275852" defTabSz="1088291">
              <a:spcBef>
                <a:spcPts val="714"/>
              </a:spcBef>
              <a:buClr>
                <a:schemeClr val="bg1">
                  <a:lumMod val="50000"/>
                </a:schemeClr>
              </a:buClr>
              <a:buSzPct val="70000"/>
              <a:buFont typeface="Wingdings" pitchFamily="2" charset="2"/>
              <a:buChar char="§"/>
              <a:defRPr sz="2000"/>
            </a:lvl2pPr>
            <a:lvl3pPr marL="751979" indent="-200276" defTabSz="1088291">
              <a:spcBef>
                <a:spcPts val="714"/>
              </a:spcBef>
              <a:buClr>
                <a:schemeClr val="bg1">
                  <a:lumMod val="50000"/>
                </a:schemeClr>
              </a:buClr>
              <a:buSzPct val="70000"/>
              <a:buFont typeface="Wingdings" pitchFamily="2" charset="2"/>
              <a:buChar char="§"/>
            </a:lvl3pPr>
            <a:lvl4pPr marL="950366" indent="-198387" defTabSz="1088291">
              <a:spcBef>
                <a:spcPts val="714"/>
              </a:spcBef>
              <a:buClr>
                <a:schemeClr val="bg1">
                  <a:lumMod val="50000"/>
                </a:schemeClr>
              </a:buClr>
              <a:buSzPct val="70000"/>
              <a:buFont typeface="Wingdings" pitchFamily="2" charset="2"/>
              <a:buChar char="§"/>
            </a:lvl4pPr>
            <a:lvl5pPr marL="1088291" indent="-137926" defTabSz="1088291">
              <a:spcBef>
                <a:spcPts val="714"/>
              </a:spcBef>
              <a:buClr>
                <a:schemeClr val="bg1">
                  <a:lumMod val="50000"/>
                </a:schemeClr>
              </a:buClr>
              <a:buSzPct val="70000"/>
              <a:buFont typeface="Wingdings" pitchFamily="2" charset="2"/>
              <a:buChar char="§"/>
              <a:defRPr sz="1400"/>
            </a:lvl5pPr>
            <a:lvl6pPr marL="2992799" indent="-272073" defTabSz="1088291">
              <a:spcBef>
                <a:spcPct val="20000"/>
              </a:spcBef>
              <a:buFont typeface="Arial" pitchFamily="34" charset="0"/>
              <a:buChar char="•"/>
              <a:defRPr sz="2400"/>
            </a:lvl6pPr>
            <a:lvl7pPr marL="3536944" indent="-272073" defTabSz="1088291">
              <a:spcBef>
                <a:spcPct val="20000"/>
              </a:spcBef>
              <a:buFont typeface="Arial" pitchFamily="34" charset="0"/>
              <a:buChar char="•"/>
              <a:defRPr sz="2400"/>
            </a:lvl7pPr>
            <a:lvl8pPr marL="4081089" indent="-272073" defTabSz="1088291">
              <a:spcBef>
                <a:spcPct val="20000"/>
              </a:spcBef>
              <a:buFont typeface="Arial" pitchFamily="34" charset="0"/>
              <a:buChar char="•"/>
              <a:defRPr sz="2400"/>
            </a:lvl8pPr>
            <a:lvl9pPr marL="4625235" indent="-272073" defTabSz="1088291">
              <a:spcBef>
                <a:spcPct val="20000"/>
              </a:spcBef>
              <a:buFont typeface="Arial" pitchFamily="34" charset="0"/>
              <a:buChar char="•"/>
              <a:defRPr sz="2400"/>
            </a:lvl9pPr>
          </a:lstStyle>
          <a:p>
            <a:pPr marL="0" marR="0" lvl="0" indent="0" algn="l" defTabSz="913852" rtl="0" eaLnBrk="1" fontAlgn="auto" latinLnBrk="0" hangingPunct="1">
              <a:lnSpc>
                <a:spcPct val="100000"/>
              </a:lnSpc>
              <a:spcBef>
                <a:spcPts val="0"/>
              </a:spcBef>
              <a:spcAft>
                <a:spcPts val="0"/>
              </a:spcAft>
              <a:buClr>
                <a:srgbClr val="DADDE0">
                  <a:lumMod val="50000"/>
                </a:srgbClr>
              </a:buClr>
              <a:buSzPct val="100000"/>
              <a:buFont typeface="Wingdings" pitchFamily="2" charset="2"/>
              <a:buNone/>
              <a:tabLst/>
              <a:defRPr/>
            </a:pPr>
            <a:r>
              <a:rPr kumimoji="0" lang="en-US" sz="1750" b="0" i="0" u="none" strike="noStrike" kern="1200" cap="none" spc="0" normalizeH="0" baseline="0" noProof="0">
                <a:ln>
                  <a:noFill/>
                </a:ln>
                <a:solidFill>
                  <a:srgbClr val="000000">
                    <a:lumMod val="75000"/>
                    <a:lumOff val="25000"/>
                  </a:srgbClr>
                </a:solidFill>
                <a:effectLst/>
                <a:uLnTx/>
                <a:uFillTx/>
                <a:latin typeface="Adobe Clean SemiLight"/>
                <a:ea typeface="+mn-ea"/>
                <a:cs typeface="+mn-cs"/>
              </a:rPr>
              <a:t>Attribution insights to drive marketing optimization</a:t>
            </a:r>
            <a:endParaRPr kumimoji="0" lang="en-US" sz="1799" b="0" i="0" u="none" strike="noStrike" kern="1200" cap="none" spc="0" normalizeH="0" baseline="0" noProof="0">
              <a:ln>
                <a:noFill/>
              </a:ln>
              <a:solidFill>
                <a:srgbClr val="000000">
                  <a:lumMod val="75000"/>
                  <a:lumOff val="25000"/>
                </a:srgbClr>
              </a:solidFill>
              <a:effectLst/>
              <a:uLnTx/>
              <a:uFillTx/>
              <a:latin typeface="Adobe Clean SemiLight"/>
              <a:ea typeface="+mn-ea"/>
              <a:cs typeface="+mn-cs"/>
            </a:endParaRPr>
          </a:p>
        </p:txBody>
      </p:sp>
      <p:sp>
        <p:nvSpPr>
          <p:cNvPr id="23" name="Rectangle 22">
            <a:extLst>
              <a:ext uri="{FF2B5EF4-FFF2-40B4-BE49-F238E27FC236}">
                <a16:creationId xmlns:a16="http://schemas.microsoft.com/office/drawing/2014/main" id="{FEE88092-EF27-BB4A-80BB-38E032DB99CB}"/>
              </a:ext>
            </a:extLst>
          </p:cNvPr>
          <p:cNvSpPr/>
          <p:nvPr/>
        </p:nvSpPr>
        <p:spPr>
          <a:xfrm>
            <a:off x="1080060" y="1899932"/>
            <a:ext cx="4475913" cy="4708981"/>
          </a:xfrm>
          <a:prstGeom prst="rect">
            <a:avLst/>
          </a:prstGeom>
        </p:spPr>
        <p:txBody>
          <a:bodyPr wrap="square" lIns="91440" tIns="45720" rIns="91440" bIns="45720" anchor="t">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dobe Clean ExtraBold"/>
                <a:ea typeface="+mn-lt"/>
                <a:cs typeface="+mn-lt"/>
              </a:rPr>
              <a:t>Rolling out to all </a:t>
            </a:r>
            <a:r>
              <a:rPr kumimoji="0" lang="en-US" b="0" i="0" u="none" strike="noStrike" kern="0" cap="none" spc="0" normalizeH="0" baseline="0" noProof="0" dirty="0" err="1">
                <a:ln>
                  <a:noFill/>
                </a:ln>
                <a:solidFill>
                  <a:srgbClr val="000000"/>
                </a:solidFill>
                <a:effectLst/>
                <a:uLnTx/>
                <a:uFillTx/>
                <a:latin typeface="Adobe Clean ExtraBold"/>
                <a:ea typeface="+mn-lt"/>
                <a:cs typeface="+mn-lt"/>
              </a:rPr>
              <a:t>Marketo</a:t>
            </a:r>
            <a:r>
              <a:rPr kumimoji="0" lang="en-US" b="0" i="0" u="none" strike="noStrike" kern="0" cap="none" spc="0" normalizeH="0" baseline="0" noProof="0" dirty="0">
                <a:ln>
                  <a:noFill/>
                </a:ln>
                <a:solidFill>
                  <a:srgbClr val="000000"/>
                </a:solidFill>
                <a:effectLst/>
                <a:uLnTx/>
                <a:uFillTx/>
                <a:latin typeface="Adobe Clean ExtraBold"/>
                <a:ea typeface="+mn-lt"/>
                <a:cs typeface="+mn-lt"/>
              </a:rPr>
              <a:t> Measure customers over the next 3 months</a:t>
            </a:r>
          </a:p>
          <a:p>
            <a:pPr marL="0" marR="0" lvl="0" indent="0" algn="l" defTabSz="913578"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000000"/>
              </a:solidFill>
              <a:effectLst/>
              <a:uLnTx/>
              <a:uFillTx/>
              <a:latin typeface="Adobe Clean ExtraBold"/>
              <a:ea typeface="+mn-lt"/>
              <a:cs typeface="+mn-lt"/>
            </a:endParaRPr>
          </a:p>
          <a:p>
            <a:pPr marL="285115" marR="0" lvl="1" indent="-285115" algn="l" defTabSz="914400" rtl="0" eaLnBrk="1" fontAlgn="auto" latinLnBrk="0" hangingPunct="1">
              <a:lnSpc>
                <a:spcPct val="100000"/>
              </a:lnSpc>
              <a:spcBef>
                <a:spcPts val="0"/>
              </a:spcBef>
              <a:spcAft>
                <a:spcPts val="0"/>
              </a:spcAft>
              <a:buClr>
                <a:srgbClr val="2C2C2C"/>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A new and improved set of "out of the box" Discover Dashboards that are more powerful and easier to use </a:t>
            </a:r>
            <a:r>
              <a:rPr kumimoji="0" lang="en-US" sz="1600" b="0" i="0" u="sng" strike="noStrike" kern="1200" cap="none" spc="0" normalizeH="0" baseline="0" noProof="0" dirty="0">
                <a:ln>
                  <a:noFill/>
                </a:ln>
                <a:effectLst/>
                <a:uLnTx/>
                <a:uFillTx/>
                <a:ea typeface="+mn-ea"/>
                <a:cs typeface="+mn-cs"/>
              </a:rPr>
              <a:t>and</a:t>
            </a:r>
            <a:r>
              <a:rPr kumimoji="0" lang="en-US" sz="1600" b="0" i="0" u="none" strike="noStrike" kern="1200" cap="none" spc="0" normalizeH="0" baseline="0" noProof="0" dirty="0">
                <a:ln>
                  <a:noFill/>
                </a:ln>
                <a:effectLst/>
                <a:uLnTx/>
                <a:uFillTx/>
                <a:ea typeface="+mn-ea"/>
                <a:cs typeface="+mn-cs"/>
              </a:rPr>
              <a:t> available to all </a:t>
            </a:r>
            <a:r>
              <a:rPr kumimoji="0" lang="en-US" sz="1600" b="0" i="0" u="none" strike="noStrike" kern="1200" cap="none" spc="0" normalizeH="0" baseline="0" noProof="0" dirty="0" err="1">
                <a:ln>
                  <a:noFill/>
                </a:ln>
                <a:effectLst/>
                <a:uLnTx/>
                <a:uFillTx/>
                <a:ea typeface="+mn-ea"/>
                <a:cs typeface="+mn-cs"/>
              </a:rPr>
              <a:t>Marketo</a:t>
            </a:r>
            <a:r>
              <a:rPr kumimoji="0" lang="en-US" sz="1600" b="0" i="0" u="none" strike="noStrike" kern="1200" cap="none" spc="0" normalizeH="0" baseline="0" noProof="0" dirty="0">
                <a:ln>
                  <a:noFill/>
                </a:ln>
                <a:effectLst/>
                <a:uLnTx/>
                <a:uFillTx/>
                <a:ea typeface="+mn-ea"/>
                <a:cs typeface="+mn-cs"/>
              </a:rPr>
              <a:t> Measure customers</a:t>
            </a:r>
          </a:p>
          <a:p>
            <a:pPr marL="285115" marR="0" lvl="1" indent="-285115" algn="l" defTabSz="914400" rtl="0" eaLnBrk="1" fontAlgn="auto" latinLnBrk="0" hangingPunct="1">
              <a:lnSpc>
                <a:spcPct val="100000"/>
              </a:lnSpc>
              <a:spcBef>
                <a:spcPts val="0"/>
              </a:spcBef>
              <a:spcAft>
                <a:spcPts val="0"/>
              </a:spcAft>
              <a:buClr>
                <a:srgbClr val="2C2C2C"/>
              </a:buClr>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ea typeface="+mn-ea"/>
              <a:cs typeface="+mn-cs"/>
            </a:endParaRPr>
          </a:p>
          <a:p>
            <a:pPr marL="285115" marR="0" lvl="1" indent="-285115" algn="l" defTabSz="914400" rtl="0" eaLnBrk="1" fontAlgn="auto" latinLnBrk="0" hangingPunct="1">
              <a:lnSpc>
                <a:spcPct val="100000"/>
              </a:lnSpc>
              <a:spcBef>
                <a:spcPts val="0"/>
              </a:spcBef>
              <a:spcAft>
                <a:spcPts val="0"/>
              </a:spcAft>
              <a:buClr>
                <a:srgbClr val="2C2C2C"/>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Centra No1" pitchFamily="2" charset="77"/>
                <a:cs typeface="+mn-cs"/>
              </a:rPr>
              <a:t>New calculated metrics including Realized ROI and Attribution Coverage</a:t>
            </a:r>
          </a:p>
          <a:p>
            <a:pPr marL="285115" marR="0" lvl="1" indent="-285115" algn="l" defTabSz="914400" rtl="0" eaLnBrk="1" fontAlgn="auto" latinLnBrk="0" hangingPunct="1">
              <a:lnSpc>
                <a:spcPct val="100000"/>
              </a:lnSpc>
              <a:spcBef>
                <a:spcPts val="0"/>
              </a:spcBef>
              <a:spcAft>
                <a:spcPts val="0"/>
              </a:spcAft>
              <a:buClr>
                <a:srgbClr val="2C2C2C"/>
              </a:buClr>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ea typeface="Centra No1" pitchFamily="2" charset="77"/>
              <a:cs typeface="+mn-cs"/>
            </a:endParaRPr>
          </a:p>
          <a:p>
            <a:pPr marL="285115" marR="0" lvl="1" indent="-285115" algn="l" defTabSz="914400" rtl="0" eaLnBrk="1" fontAlgn="auto" latinLnBrk="0" hangingPunct="1">
              <a:lnSpc>
                <a:spcPct val="100000"/>
              </a:lnSpc>
              <a:spcBef>
                <a:spcPts val="0"/>
              </a:spcBef>
              <a:spcAft>
                <a:spcPts val="0"/>
              </a:spcAft>
              <a:buClr>
                <a:srgbClr val="2C2C2C"/>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Centra No1" pitchFamily="2" charset="77"/>
                <a:cs typeface="+mn-cs"/>
              </a:rPr>
              <a:t>Of course, you can still report on </a:t>
            </a:r>
            <a:r>
              <a:rPr kumimoji="0" lang="en-US" sz="1600" b="0" i="0" u="none" strike="noStrike" kern="1200" cap="none" spc="0" normalizeH="0" baseline="0" noProof="0" dirty="0" err="1">
                <a:ln>
                  <a:noFill/>
                </a:ln>
                <a:effectLst/>
                <a:uLnTx/>
                <a:uFillTx/>
                <a:ea typeface="Centra No1" pitchFamily="2" charset="77"/>
                <a:cs typeface="+mn-cs"/>
              </a:rPr>
              <a:t>Marketo</a:t>
            </a:r>
            <a:r>
              <a:rPr kumimoji="0" lang="en-US" sz="1600" b="0" i="0" u="none" strike="noStrike" kern="1200" cap="none" spc="0" normalizeH="0" baseline="0" noProof="0" dirty="0">
                <a:ln>
                  <a:noFill/>
                </a:ln>
                <a:effectLst/>
                <a:uLnTx/>
                <a:uFillTx/>
                <a:ea typeface="Centra No1" pitchFamily="2" charset="77"/>
                <a:cs typeface="+mn-cs"/>
              </a:rPr>
              <a:t> Measure insights in your CRM or with a BI tool. It's just that now you have a more powerful in-app option</a:t>
            </a:r>
          </a:p>
          <a:p>
            <a:pPr marL="285115" marR="0" lvl="1" indent="-285115" algn="l" defTabSz="914400" rtl="0" eaLnBrk="1" fontAlgn="auto" latinLnBrk="0" hangingPunct="1">
              <a:lnSpc>
                <a:spcPct val="100000"/>
              </a:lnSpc>
              <a:spcBef>
                <a:spcPts val="0"/>
              </a:spcBef>
              <a:spcAft>
                <a:spcPts val="0"/>
              </a:spcAft>
              <a:buClr>
                <a:srgbClr val="2C2C2C"/>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2B4D"/>
              </a:solidFill>
              <a:effectLst/>
              <a:uLnTx/>
              <a:uFillTx/>
              <a:latin typeface="-apple-system"/>
              <a:ea typeface="Centra No1" pitchFamily="2" charset="77"/>
              <a:cs typeface="+mn-cs"/>
            </a:endParaRPr>
          </a:p>
          <a:p>
            <a:pPr marL="0" marR="0" lvl="1" indent="0" algn="l" defTabSz="914400" rtl="0" eaLnBrk="1" fontAlgn="auto" latinLnBrk="0" hangingPunct="1">
              <a:lnSpc>
                <a:spcPct val="100000"/>
              </a:lnSpc>
              <a:spcBef>
                <a:spcPts val="0"/>
              </a:spcBef>
              <a:spcAft>
                <a:spcPts val="0"/>
              </a:spcAft>
              <a:buClr>
                <a:srgbClr val="2C2C2C"/>
              </a:buClr>
              <a:buSzTx/>
              <a:buFontTx/>
              <a:buNone/>
              <a:tabLst/>
              <a:defRPr/>
            </a:pPr>
            <a:r>
              <a:rPr kumimoji="0" lang="en-US" sz="1800" b="0" i="0" u="none" strike="noStrike" kern="1200" cap="none" spc="0" normalizeH="0" baseline="0" noProof="0" dirty="0">
                <a:ln>
                  <a:noFill/>
                </a:ln>
                <a:solidFill>
                  <a:srgbClr val="FF0000"/>
                </a:solidFill>
                <a:effectLst/>
                <a:uLnTx/>
                <a:uFillTx/>
                <a:latin typeface="Adobe Clean ExtraBold" panose="020B0903020404020204" pitchFamily="34" charset="0"/>
                <a:ea typeface="Centra No1" pitchFamily="2" charset="77"/>
              </a:rPr>
              <a:t>Coming soon in a subsequent release:    </a:t>
            </a:r>
          </a:p>
          <a:p>
            <a:pPr marL="0" marR="0" lvl="1" indent="0" algn="l" defTabSz="914400" rtl="0" eaLnBrk="1" fontAlgn="auto" latinLnBrk="0" hangingPunct="1">
              <a:lnSpc>
                <a:spcPct val="100000"/>
              </a:lnSpc>
              <a:spcBef>
                <a:spcPts val="0"/>
              </a:spcBef>
              <a:spcAft>
                <a:spcPts val="0"/>
              </a:spcAft>
              <a:buClr>
                <a:srgbClr val="2C2C2C"/>
              </a:buClr>
              <a:buSzTx/>
              <a:buFontTx/>
              <a:buNone/>
              <a:tabLst/>
              <a:defRPr/>
            </a:pPr>
            <a:r>
              <a:rPr kumimoji="0" lang="en-US" sz="1800" b="0" i="0" u="none" strike="noStrike" kern="1200" cap="none" spc="0" normalizeH="0" baseline="0" noProof="0" dirty="0">
                <a:ln>
                  <a:noFill/>
                </a:ln>
                <a:solidFill>
                  <a:srgbClr val="FF0000"/>
                </a:solidFill>
                <a:effectLst/>
                <a:uLnTx/>
                <a:uFillTx/>
                <a:ea typeface="Centra No1" pitchFamily="2" charset="77"/>
              </a:rPr>
              <a:t>In-app custom reporting</a:t>
            </a:r>
          </a:p>
        </p:txBody>
      </p:sp>
      <p:pic>
        <p:nvPicPr>
          <p:cNvPr id="3" name="Picture 2">
            <a:extLst>
              <a:ext uri="{FF2B5EF4-FFF2-40B4-BE49-F238E27FC236}">
                <a16:creationId xmlns:a16="http://schemas.microsoft.com/office/drawing/2014/main" id="{74E63D59-73DA-793B-044C-4A3BB8CFF103}"/>
              </a:ext>
            </a:extLst>
          </p:cNvPr>
          <p:cNvPicPr>
            <a:picLocks noChangeAspect="1"/>
          </p:cNvPicPr>
          <p:nvPr/>
        </p:nvPicPr>
        <p:blipFill rotWithShape="1">
          <a:blip r:embed="rId3"/>
          <a:srcRect l="11274" t="13129" r="10604"/>
          <a:stretch/>
        </p:blipFill>
        <p:spPr>
          <a:xfrm>
            <a:off x="5288306" y="2048807"/>
            <a:ext cx="7768360" cy="5125716"/>
          </a:xfrm>
          <a:prstGeom prst="rect">
            <a:avLst/>
          </a:prstGeom>
        </p:spPr>
      </p:pic>
      <p:pic>
        <p:nvPicPr>
          <p:cNvPr id="5" name="Picture 4" descr="A screenshot of a graph&#10;&#10;Description automatically generated">
            <a:extLst>
              <a:ext uri="{FF2B5EF4-FFF2-40B4-BE49-F238E27FC236}">
                <a16:creationId xmlns:a16="http://schemas.microsoft.com/office/drawing/2014/main" id="{FE4228DD-D794-7C64-E77F-591DE9FC5F78}"/>
              </a:ext>
            </a:extLst>
          </p:cNvPr>
          <p:cNvPicPr>
            <a:picLocks noChangeAspect="1"/>
          </p:cNvPicPr>
          <p:nvPr/>
        </p:nvPicPr>
        <p:blipFill rotWithShape="1">
          <a:blip r:embed="rId4"/>
          <a:srcRect l="988" r="10214" b="304"/>
          <a:stretch/>
        </p:blipFill>
        <p:spPr>
          <a:xfrm>
            <a:off x="6226935" y="2357020"/>
            <a:ext cx="5790488" cy="3539177"/>
          </a:xfrm>
          <a:prstGeom prst="rect">
            <a:avLst/>
          </a:prstGeom>
        </p:spPr>
      </p:pic>
      <p:pic>
        <p:nvPicPr>
          <p:cNvPr id="2" name="Graphic 1">
            <a:extLst>
              <a:ext uri="{FF2B5EF4-FFF2-40B4-BE49-F238E27FC236}">
                <a16:creationId xmlns:a16="http://schemas.microsoft.com/office/drawing/2014/main" id="{00FB8A97-CBA4-B69A-8F10-8E8EC7EC1E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5346" y="449738"/>
            <a:ext cx="423727" cy="332110"/>
          </a:xfrm>
          <a:prstGeom prst="rect">
            <a:avLst/>
          </a:prstGeom>
        </p:spPr>
      </p:pic>
      <p:grpSp>
        <p:nvGrpSpPr>
          <p:cNvPr id="6" name="Group 5">
            <a:extLst>
              <a:ext uri="{FF2B5EF4-FFF2-40B4-BE49-F238E27FC236}">
                <a16:creationId xmlns:a16="http://schemas.microsoft.com/office/drawing/2014/main" id="{52D86A54-6941-B94C-F13F-57C890BFF163}"/>
              </a:ext>
            </a:extLst>
          </p:cNvPr>
          <p:cNvGrpSpPr/>
          <p:nvPr/>
        </p:nvGrpSpPr>
        <p:grpSpPr>
          <a:xfrm>
            <a:off x="329029" y="1893581"/>
            <a:ext cx="681422" cy="681422"/>
            <a:chOff x="329029" y="2100295"/>
            <a:chExt cx="681422" cy="681422"/>
          </a:xfrm>
        </p:grpSpPr>
        <p:grpSp>
          <p:nvGrpSpPr>
            <p:cNvPr id="7" name="Group 6">
              <a:extLst>
                <a:ext uri="{FF2B5EF4-FFF2-40B4-BE49-F238E27FC236}">
                  <a16:creationId xmlns:a16="http://schemas.microsoft.com/office/drawing/2014/main" id="{4C2E836D-C9B2-E03E-85D1-49DAA8991FBF}"/>
                </a:ext>
              </a:extLst>
            </p:cNvPr>
            <p:cNvGrpSpPr/>
            <p:nvPr/>
          </p:nvGrpSpPr>
          <p:grpSpPr>
            <a:xfrm>
              <a:off x="329029" y="2100295"/>
              <a:ext cx="681422" cy="681422"/>
              <a:chOff x="5378677" y="2730500"/>
              <a:chExt cx="2095500" cy="2095500"/>
            </a:xfrm>
          </p:grpSpPr>
          <p:sp>
            <p:nvSpPr>
              <p:cNvPr id="10" name="Oval 9">
                <a:extLst>
                  <a:ext uri="{FF2B5EF4-FFF2-40B4-BE49-F238E27FC236}">
                    <a16:creationId xmlns:a16="http://schemas.microsoft.com/office/drawing/2014/main" id="{DC30557A-FBE0-4152-CCC8-72DE6CBF6E4C}"/>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1" name="Oval 10">
                <a:extLst>
                  <a:ext uri="{FF2B5EF4-FFF2-40B4-BE49-F238E27FC236}">
                    <a16:creationId xmlns:a16="http://schemas.microsoft.com/office/drawing/2014/main" id="{FAF6AFEA-FE07-0A6B-6B2E-B2A0CF5FDD86}"/>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8" name="Oval 7">
              <a:extLst>
                <a:ext uri="{FF2B5EF4-FFF2-40B4-BE49-F238E27FC236}">
                  <a16:creationId xmlns:a16="http://schemas.microsoft.com/office/drawing/2014/main" id="{E24BEC64-6BF6-DC6E-D6FB-8CE88DE59A2F}"/>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9" name="Shape 2581">
              <a:extLst>
                <a:ext uri="{FF2B5EF4-FFF2-40B4-BE49-F238E27FC236}">
                  <a16:creationId xmlns:a16="http://schemas.microsoft.com/office/drawing/2014/main" id="{149B4AB6-D312-C9BB-14E9-8950BB68B32A}"/>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Tree>
    <p:extLst>
      <p:ext uri="{BB962C8B-B14F-4D97-AF65-F5344CB8AC3E}">
        <p14:creationId xmlns:p14="http://schemas.microsoft.com/office/powerpoint/2010/main" val="2277549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D21B3F-F294-4342-AB08-66426073D5E3}"/>
              </a:ext>
            </a:extLst>
          </p:cNvPr>
          <p:cNvSpPr>
            <a:spLocks noGrp="1"/>
          </p:cNvSpPr>
          <p:nvPr>
            <p:ph sz="quarter" idx="4294967295"/>
          </p:nvPr>
        </p:nvSpPr>
        <p:spPr>
          <a:xfrm>
            <a:off x="4216400" y="2447925"/>
            <a:ext cx="3759200" cy="1962150"/>
          </a:xfrm>
        </p:spPr>
        <p:txBody>
          <a:bodyPr/>
          <a:lstStyle/>
          <a:p>
            <a:pPr marL="9525" indent="0" algn="ctr">
              <a:buNone/>
            </a:pPr>
            <a:r>
              <a:rPr lang="en-US" sz="11500">
                <a:solidFill>
                  <a:schemeClr val="bg1"/>
                </a:solidFill>
                <a:latin typeface="+mj-lt"/>
              </a:rPr>
              <a:t>Q&amp;A</a:t>
            </a:r>
          </a:p>
        </p:txBody>
      </p:sp>
    </p:spTree>
    <p:extLst>
      <p:ext uri="{BB962C8B-B14F-4D97-AF65-F5344CB8AC3E}">
        <p14:creationId xmlns:p14="http://schemas.microsoft.com/office/powerpoint/2010/main" val="3248004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552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9DDF61F-C874-48AA-864E-43BF1EB79166}"/>
              </a:ext>
            </a:extLst>
          </p:cNvPr>
          <p:cNvGrpSpPr/>
          <p:nvPr/>
        </p:nvGrpSpPr>
        <p:grpSpPr>
          <a:xfrm>
            <a:off x="9364611" y="-1460443"/>
            <a:ext cx="1764273" cy="3021844"/>
            <a:chOff x="9364611" y="-1460443"/>
            <a:chExt cx="1764273" cy="3021844"/>
          </a:xfrm>
        </p:grpSpPr>
        <p:sp>
          <p:nvSpPr>
            <p:cNvPr id="46" name="Rectangle: Rounded Corners 45">
              <a:extLst>
                <a:ext uri="{FF2B5EF4-FFF2-40B4-BE49-F238E27FC236}">
                  <a16:creationId xmlns:a16="http://schemas.microsoft.com/office/drawing/2014/main" id="{40FF0C1F-5993-4110-849F-3DFF39158129}"/>
                </a:ext>
              </a:extLst>
            </p:cNvPr>
            <p:cNvSpPr/>
            <p:nvPr/>
          </p:nvSpPr>
          <p:spPr>
            <a:xfrm rot="2543687">
              <a:off x="9364611" y="-454564"/>
              <a:ext cx="417756" cy="970176"/>
            </a:xfrm>
            <a:prstGeom prst="roundRect">
              <a:avLst>
                <a:gd name="adj" fmla="val 50000"/>
              </a:avLst>
            </a:prstGeom>
            <a:solidFill>
              <a:srgbClr val="563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dobe Clean SemiLight"/>
                <a:ea typeface="+mn-ea"/>
                <a:cs typeface="+mn-cs"/>
              </a:endParaRPr>
            </a:p>
          </p:txBody>
        </p:sp>
        <p:sp>
          <p:nvSpPr>
            <p:cNvPr id="47" name="Rectangle: Rounded Corners 46">
              <a:extLst>
                <a:ext uri="{FF2B5EF4-FFF2-40B4-BE49-F238E27FC236}">
                  <a16:creationId xmlns:a16="http://schemas.microsoft.com/office/drawing/2014/main" id="{1026B717-FFEF-4BE6-8E3C-58030A47757B}"/>
                </a:ext>
              </a:extLst>
            </p:cNvPr>
            <p:cNvSpPr/>
            <p:nvPr/>
          </p:nvSpPr>
          <p:spPr>
            <a:xfrm rot="2543687">
              <a:off x="10232957" y="-1460443"/>
              <a:ext cx="895927" cy="3021844"/>
            </a:xfrm>
            <a:prstGeom prst="roundRect">
              <a:avLst>
                <a:gd name="adj" fmla="val 5000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dobe Clean SemiLight"/>
                <a:ea typeface="+mn-ea"/>
                <a:cs typeface="+mn-cs"/>
              </a:endParaRPr>
            </a:p>
          </p:txBody>
        </p:sp>
      </p:grpSp>
      <p:sp>
        <p:nvSpPr>
          <p:cNvPr id="2" name="Title 1">
            <a:extLst>
              <a:ext uri="{FF2B5EF4-FFF2-40B4-BE49-F238E27FC236}">
                <a16:creationId xmlns:a16="http://schemas.microsoft.com/office/drawing/2014/main" id="{52F2E09A-B104-4193-BBB7-C0A1004E1E67}"/>
              </a:ext>
            </a:extLst>
          </p:cNvPr>
          <p:cNvSpPr>
            <a:spLocks noGrp="1"/>
          </p:cNvSpPr>
          <p:nvPr>
            <p:ph type="title"/>
          </p:nvPr>
        </p:nvSpPr>
        <p:spPr/>
        <p:txBody>
          <a:bodyPr/>
          <a:lstStyle/>
          <a:p>
            <a:r>
              <a:rPr lang="en-US"/>
              <a:t>Meet the Team</a:t>
            </a:r>
          </a:p>
        </p:txBody>
      </p:sp>
      <p:grpSp>
        <p:nvGrpSpPr>
          <p:cNvPr id="8" name="Group 7">
            <a:extLst>
              <a:ext uri="{FF2B5EF4-FFF2-40B4-BE49-F238E27FC236}">
                <a16:creationId xmlns:a16="http://schemas.microsoft.com/office/drawing/2014/main" id="{A10825CD-4F5C-589F-E8B8-984C80738336}"/>
              </a:ext>
            </a:extLst>
          </p:cNvPr>
          <p:cNvGrpSpPr/>
          <p:nvPr/>
        </p:nvGrpSpPr>
        <p:grpSpPr>
          <a:xfrm>
            <a:off x="3709777" y="1092103"/>
            <a:ext cx="2286000" cy="2734123"/>
            <a:chOff x="4945577" y="1092103"/>
            <a:chExt cx="2286000" cy="2734123"/>
          </a:xfrm>
        </p:grpSpPr>
        <p:sp>
          <p:nvSpPr>
            <p:cNvPr id="24" name="Rectangle 23">
              <a:extLst>
                <a:ext uri="{FF2B5EF4-FFF2-40B4-BE49-F238E27FC236}">
                  <a16:creationId xmlns:a16="http://schemas.microsoft.com/office/drawing/2014/main" id="{007D641A-C635-E2A6-9F4F-AAFEAB1EF749}"/>
                </a:ext>
              </a:extLst>
            </p:cNvPr>
            <p:cNvSpPr/>
            <p:nvPr/>
          </p:nvSpPr>
          <p:spPr>
            <a:xfrm>
              <a:off x="4945577" y="3003266"/>
              <a:ext cx="2286000" cy="822960"/>
            </a:xfrm>
            <a:prstGeom prst="rect">
              <a:avLst/>
            </a:prstGeom>
            <a:noFill/>
          </p:spPr>
          <p:txBody>
            <a:bodyPr wrap="square" lIns="91440" tIns="45720" rIns="91440" bIns="45720" anchor="t">
              <a:spAutoFit/>
            </a:bodyPr>
            <a:lstStyle/>
            <a:p>
              <a:pPr algn="ctr"/>
              <a:r>
                <a:rPr lang="en-US" sz="1600" b="1" dirty="0">
                  <a:latin typeface="+mj-lt"/>
                </a:rPr>
                <a:t>John </a:t>
              </a:r>
              <a:r>
                <a:rPr lang="en-US" sz="1600" b="1" dirty="0" err="1">
                  <a:latin typeface="+mj-lt"/>
                </a:rPr>
                <a:t>Dictson</a:t>
              </a:r>
              <a:endParaRPr lang="en-US" sz="1600" b="1" dirty="0">
                <a:latin typeface="+mj-lt"/>
              </a:endParaRPr>
            </a:p>
            <a:p>
              <a:pPr algn="ctr"/>
              <a:r>
                <a:rPr lang="en-US" sz="1400" dirty="0">
                  <a:solidFill>
                    <a:srgbClr val="000000"/>
                  </a:solidFill>
                </a:rPr>
                <a:t>Sr. Product Manager</a:t>
              </a:r>
              <a:endParaRPr kumimoji="0" lang="en-US" sz="1400" b="0" i="0" u="none" strike="noStrike" kern="1200" cap="none" spc="0" normalizeH="0" baseline="0" noProof="0" dirty="0">
                <a:ln>
                  <a:noFill/>
                </a:ln>
                <a:solidFill>
                  <a:srgbClr val="000000"/>
                </a:solidFill>
                <a:effectLst/>
                <a:uLnTx/>
                <a:uFillTx/>
                <a:ea typeface="+mn-ea"/>
                <a:cs typeface="+mn-cs"/>
              </a:endParaRPr>
            </a:p>
          </p:txBody>
        </p:sp>
        <p:grpSp>
          <p:nvGrpSpPr>
            <p:cNvPr id="5" name="Group 4">
              <a:extLst>
                <a:ext uri="{FF2B5EF4-FFF2-40B4-BE49-F238E27FC236}">
                  <a16:creationId xmlns:a16="http://schemas.microsoft.com/office/drawing/2014/main" id="{7778DD48-FD39-8BB5-457C-DB5BAC700F5E}"/>
                </a:ext>
              </a:extLst>
            </p:cNvPr>
            <p:cNvGrpSpPr/>
            <p:nvPr/>
          </p:nvGrpSpPr>
          <p:grpSpPr>
            <a:xfrm>
              <a:off x="5174177" y="1092103"/>
              <a:ext cx="1828800" cy="1828800"/>
              <a:chOff x="6825318" y="1954679"/>
              <a:chExt cx="1843438" cy="1843437"/>
            </a:xfrm>
          </p:grpSpPr>
          <p:grpSp>
            <p:nvGrpSpPr>
              <p:cNvPr id="26" name="Group 25">
                <a:extLst>
                  <a:ext uri="{FF2B5EF4-FFF2-40B4-BE49-F238E27FC236}">
                    <a16:creationId xmlns:a16="http://schemas.microsoft.com/office/drawing/2014/main" id="{888FEEB5-3277-3079-9AA7-223A77CF462A}"/>
                  </a:ext>
                </a:extLst>
              </p:cNvPr>
              <p:cNvGrpSpPr/>
              <p:nvPr/>
            </p:nvGrpSpPr>
            <p:grpSpPr>
              <a:xfrm>
                <a:off x="6825318" y="1954679"/>
                <a:ext cx="1843438" cy="1843437"/>
                <a:chOff x="5378676" y="2730500"/>
                <a:chExt cx="2095501" cy="2095500"/>
              </a:xfrm>
            </p:grpSpPr>
            <p:sp>
              <p:nvSpPr>
                <p:cNvPr id="28" name="Oval 27">
                  <a:extLst>
                    <a:ext uri="{FF2B5EF4-FFF2-40B4-BE49-F238E27FC236}">
                      <a16:creationId xmlns:a16="http://schemas.microsoft.com/office/drawing/2014/main" id="{924BA8AF-00FD-E600-D86E-77E6E6AE8DA9}"/>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29" name="Oval 28">
                  <a:extLst>
                    <a:ext uri="{FF2B5EF4-FFF2-40B4-BE49-F238E27FC236}">
                      <a16:creationId xmlns:a16="http://schemas.microsoft.com/office/drawing/2014/main" id="{121D28EB-2831-AFD8-ACC1-5F4FC7B726EC}"/>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pic>
            <p:nvPicPr>
              <p:cNvPr id="62" name="Picture 7">
                <a:extLst>
                  <a:ext uri="{FF2B5EF4-FFF2-40B4-BE49-F238E27FC236}">
                    <a16:creationId xmlns:a16="http://schemas.microsoft.com/office/drawing/2014/main" id="{791378F6-AF1B-E23F-AF5C-B5142309D7CC}"/>
                  </a:ext>
                </a:extLst>
              </p:cNvPr>
              <p:cNvPicPr>
                <a:picLocks/>
              </p:cNvPicPr>
              <p:nvPr/>
            </p:nvPicPr>
            <p:blipFill>
              <a:blip r:embed="rId3">
                <a:extLst>
                  <a:ext uri="{28A0092B-C50C-407E-A947-70E740481C1C}">
                    <a14:useLocalDpi xmlns:a14="http://schemas.microsoft.com/office/drawing/2010/main" val="0"/>
                  </a:ext>
                </a:extLst>
              </a:blip>
              <a:srcRect t="5723" b="5723"/>
              <a:stretch/>
            </p:blipFill>
            <p:spPr>
              <a:xfrm>
                <a:off x="6944101" y="2073461"/>
                <a:ext cx="1605873" cy="1605873"/>
              </a:xfrm>
              <a:prstGeom prst="ellipse">
                <a:avLst/>
              </a:prstGeom>
              <a:ln>
                <a:noFill/>
              </a:ln>
              <a:effectLst/>
            </p:spPr>
          </p:pic>
        </p:grpSp>
      </p:grpSp>
      <p:grpSp>
        <p:nvGrpSpPr>
          <p:cNvPr id="7" name="Group 6">
            <a:extLst>
              <a:ext uri="{FF2B5EF4-FFF2-40B4-BE49-F238E27FC236}">
                <a16:creationId xmlns:a16="http://schemas.microsoft.com/office/drawing/2014/main" id="{3F6FCD98-D45B-A72F-9660-64CFC4CC23D5}"/>
              </a:ext>
            </a:extLst>
          </p:cNvPr>
          <p:cNvGrpSpPr/>
          <p:nvPr/>
        </p:nvGrpSpPr>
        <p:grpSpPr>
          <a:xfrm>
            <a:off x="1223329" y="1092103"/>
            <a:ext cx="2286000" cy="2465161"/>
            <a:chOff x="1223329" y="1092103"/>
            <a:chExt cx="2286000" cy="2465161"/>
          </a:xfrm>
        </p:grpSpPr>
        <p:sp>
          <p:nvSpPr>
            <p:cNvPr id="56" name="Rectangle 55">
              <a:extLst>
                <a:ext uri="{FF2B5EF4-FFF2-40B4-BE49-F238E27FC236}">
                  <a16:creationId xmlns:a16="http://schemas.microsoft.com/office/drawing/2014/main" id="{70F9ADE7-1FFD-7F99-3DA3-2983DAD65FC5}"/>
                </a:ext>
              </a:extLst>
            </p:cNvPr>
            <p:cNvSpPr/>
            <p:nvPr/>
          </p:nvSpPr>
          <p:spPr>
            <a:xfrm>
              <a:off x="1223329" y="3003266"/>
              <a:ext cx="2286000" cy="553998"/>
            </a:xfrm>
            <a:prstGeom prst="rect">
              <a:avLst/>
            </a:prstGeom>
            <a:noFill/>
          </p:spPr>
          <p:txBody>
            <a:bodyPr wrap="square" lIns="91440" tIns="45720" rIns="91440" bIns="45720" anchor="t">
              <a:spAutoFit/>
            </a:bodyPr>
            <a:lstStyle/>
            <a:p>
              <a:pPr algn="ctr"/>
              <a:r>
                <a:rPr lang="en-US" sz="1600" dirty="0">
                  <a:latin typeface="Adobe Clean ExtraBold"/>
                </a:rPr>
                <a:t>Nilesh Dalvi</a:t>
              </a:r>
            </a:p>
            <a:p>
              <a:pPr algn="ctr"/>
              <a:r>
                <a:rPr lang="en-US" sz="1400" dirty="0"/>
                <a:t>Sr. Product Manager</a:t>
              </a:r>
            </a:p>
          </p:txBody>
        </p:sp>
        <p:grpSp>
          <p:nvGrpSpPr>
            <p:cNvPr id="10" name="Group 9">
              <a:extLst>
                <a:ext uri="{FF2B5EF4-FFF2-40B4-BE49-F238E27FC236}">
                  <a16:creationId xmlns:a16="http://schemas.microsoft.com/office/drawing/2014/main" id="{3B04771F-3D16-B84E-4860-5FA40F18160B}"/>
                </a:ext>
              </a:extLst>
            </p:cNvPr>
            <p:cNvGrpSpPr/>
            <p:nvPr/>
          </p:nvGrpSpPr>
          <p:grpSpPr>
            <a:xfrm>
              <a:off x="1451929" y="1092103"/>
              <a:ext cx="1828800" cy="1828800"/>
              <a:chOff x="926550" y="1954679"/>
              <a:chExt cx="1843438" cy="1843437"/>
            </a:xfrm>
          </p:grpSpPr>
          <p:grpSp>
            <p:nvGrpSpPr>
              <p:cNvPr id="55" name="Group 54">
                <a:extLst>
                  <a:ext uri="{FF2B5EF4-FFF2-40B4-BE49-F238E27FC236}">
                    <a16:creationId xmlns:a16="http://schemas.microsoft.com/office/drawing/2014/main" id="{D08C9926-5675-F410-47AF-65D8E9BF57A4}"/>
                  </a:ext>
                </a:extLst>
              </p:cNvPr>
              <p:cNvGrpSpPr/>
              <p:nvPr/>
            </p:nvGrpSpPr>
            <p:grpSpPr>
              <a:xfrm>
                <a:off x="926550" y="1954679"/>
                <a:ext cx="1843438" cy="1843437"/>
                <a:chOff x="5378676" y="2730500"/>
                <a:chExt cx="2095501" cy="2095500"/>
              </a:xfrm>
            </p:grpSpPr>
            <p:sp>
              <p:nvSpPr>
                <p:cNvPr id="59" name="Oval 58">
                  <a:extLst>
                    <a:ext uri="{FF2B5EF4-FFF2-40B4-BE49-F238E27FC236}">
                      <a16:creationId xmlns:a16="http://schemas.microsoft.com/office/drawing/2014/main" id="{C17D2F8C-B8FB-B1D4-F60C-6B9264D0DF52}"/>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60" name="Oval 59">
                  <a:extLst>
                    <a:ext uri="{FF2B5EF4-FFF2-40B4-BE49-F238E27FC236}">
                      <a16:creationId xmlns:a16="http://schemas.microsoft.com/office/drawing/2014/main" id="{EBFF7647-1BDA-9530-CAB0-F53599557107}"/>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57" name="Oval 56">
                <a:extLst>
                  <a:ext uri="{FF2B5EF4-FFF2-40B4-BE49-F238E27FC236}">
                    <a16:creationId xmlns:a16="http://schemas.microsoft.com/office/drawing/2014/main" id="{5E1718A2-A86B-81FC-BBC3-069E0EE8A773}"/>
                  </a:ext>
                </a:extLst>
              </p:cNvPr>
              <p:cNvSpPr/>
              <p:nvPr/>
            </p:nvSpPr>
            <p:spPr>
              <a:xfrm>
                <a:off x="1045333" y="2073461"/>
                <a:ext cx="1605873" cy="16058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grpSp>
        <p:nvGrpSpPr>
          <p:cNvPr id="11" name="Group 10">
            <a:extLst>
              <a:ext uri="{FF2B5EF4-FFF2-40B4-BE49-F238E27FC236}">
                <a16:creationId xmlns:a16="http://schemas.microsoft.com/office/drawing/2014/main" id="{67A0EC0A-C3FE-05E8-3EA5-20555D83929C}"/>
              </a:ext>
            </a:extLst>
          </p:cNvPr>
          <p:cNvGrpSpPr/>
          <p:nvPr/>
        </p:nvGrpSpPr>
        <p:grpSpPr>
          <a:xfrm>
            <a:off x="6196225" y="1092103"/>
            <a:ext cx="2286000" cy="2465161"/>
            <a:chOff x="8682673" y="1092103"/>
            <a:chExt cx="2286000" cy="2465161"/>
          </a:xfrm>
        </p:grpSpPr>
        <p:sp>
          <p:nvSpPr>
            <p:cNvPr id="40" name="Rectangle 39">
              <a:extLst>
                <a:ext uri="{FF2B5EF4-FFF2-40B4-BE49-F238E27FC236}">
                  <a16:creationId xmlns:a16="http://schemas.microsoft.com/office/drawing/2014/main" id="{C99749E1-C398-74C6-9D96-AB9B2B9C9616}"/>
                </a:ext>
              </a:extLst>
            </p:cNvPr>
            <p:cNvSpPr/>
            <p:nvPr/>
          </p:nvSpPr>
          <p:spPr>
            <a:xfrm>
              <a:off x="8682673" y="3003266"/>
              <a:ext cx="2286000" cy="553998"/>
            </a:xfrm>
            <a:prstGeom prst="rect">
              <a:avLst/>
            </a:prstGeom>
            <a:noFill/>
          </p:spPr>
          <p:txBody>
            <a:bodyPr wrap="square" lIns="91440" tIns="45720" rIns="91440" bIns="45720" anchor="t">
              <a:spAutoFit/>
            </a:bodyPr>
            <a:lstStyle/>
            <a:p>
              <a:pPr algn="ctr"/>
              <a:r>
                <a:rPr lang="en-US" sz="1600" b="1" dirty="0">
                  <a:latin typeface="+mj-lt"/>
                </a:rPr>
                <a:t>Steven Vanderberg</a:t>
              </a:r>
            </a:p>
            <a:p>
              <a:pPr algn="ctr"/>
              <a:r>
                <a:rPr lang="en-US" sz="1400" dirty="0"/>
                <a:t>Sr. Product Manager</a:t>
              </a:r>
            </a:p>
          </p:txBody>
        </p:sp>
        <p:grpSp>
          <p:nvGrpSpPr>
            <p:cNvPr id="3" name="Group 2">
              <a:extLst>
                <a:ext uri="{FF2B5EF4-FFF2-40B4-BE49-F238E27FC236}">
                  <a16:creationId xmlns:a16="http://schemas.microsoft.com/office/drawing/2014/main" id="{33536133-D572-9FF1-8E9C-B9EB7E04A259}"/>
                </a:ext>
              </a:extLst>
            </p:cNvPr>
            <p:cNvGrpSpPr/>
            <p:nvPr/>
          </p:nvGrpSpPr>
          <p:grpSpPr>
            <a:xfrm>
              <a:off x="8911273" y="1092103"/>
              <a:ext cx="1828800" cy="1828800"/>
              <a:chOff x="9727515" y="1954679"/>
              <a:chExt cx="1843438" cy="1843437"/>
            </a:xfrm>
          </p:grpSpPr>
          <p:grpSp>
            <p:nvGrpSpPr>
              <p:cNvPr id="39" name="Group 38">
                <a:extLst>
                  <a:ext uri="{FF2B5EF4-FFF2-40B4-BE49-F238E27FC236}">
                    <a16:creationId xmlns:a16="http://schemas.microsoft.com/office/drawing/2014/main" id="{83A4E0A2-105A-492B-AC8F-78A3B803BCC0}"/>
                  </a:ext>
                </a:extLst>
              </p:cNvPr>
              <p:cNvGrpSpPr/>
              <p:nvPr/>
            </p:nvGrpSpPr>
            <p:grpSpPr>
              <a:xfrm>
                <a:off x="9727515" y="1954679"/>
                <a:ext cx="1843438" cy="1843437"/>
                <a:chOff x="5378676" y="2730500"/>
                <a:chExt cx="2095501" cy="2095500"/>
              </a:xfrm>
            </p:grpSpPr>
            <p:sp>
              <p:nvSpPr>
                <p:cNvPr id="42" name="Oval 41">
                  <a:extLst>
                    <a:ext uri="{FF2B5EF4-FFF2-40B4-BE49-F238E27FC236}">
                      <a16:creationId xmlns:a16="http://schemas.microsoft.com/office/drawing/2014/main" id="{27F79389-4891-108F-5569-E74B49E5364F}"/>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43" name="Oval 42">
                  <a:extLst>
                    <a:ext uri="{FF2B5EF4-FFF2-40B4-BE49-F238E27FC236}">
                      <a16:creationId xmlns:a16="http://schemas.microsoft.com/office/drawing/2014/main" id="{898D3A03-5DF4-008B-06F2-99327E568585}"/>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41" name="Oval 40">
                <a:extLst>
                  <a:ext uri="{FF2B5EF4-FFF2-40B4-BE49-F238E27FC236}">
                    <a16:creationId xmlns:a16="http://schemas.microsoft.com/office/drawing/2014/main" id="{019825C1-6ED2-433E-323B-B21BFA3C00C8}"/>
                  </a:ext>
                </a:extLst>
              </p:cNvPr>
              <p:cNvSpPr/>
              <p:nvPr/>
            </p:nvSpPr>
            <p:spPr>
              <a:xfrm>
                <a:off x="9846298" y="2073461"/>
                <a:ext cx="1605873" cy="1605873"/>
              </a:xfrm>
              <a:prstGeom prst="ellipse">
                <a:avLst/>
              </a:prstGeom>
              <a:blipFill dpi="0" rotWithShape="1">
                <a:blip r:embed="rId5"/>
                <a:srcRect/>
                <a:stretch>
                  <a:fillRect l="-23211" t="-2009" r="-23604" b="-44806"/>
                </a:stretch>
              </a:bli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grpSp>
        <p:nvGrpSpPr>
          <p:cNvPr id="4" name="Group 3">
            <a:extLst>
              <a:ext uri="{FF2B5EF4-FFF2-40B4-BE49-F238E27FC236}">
                <a16:creationId xmlns:a16="http://schemas.microsoft.com/office/drawing/2014/main" id="{131FAD98-F089-23AD-64F4-04559A85C00E}"/>
              </a:ext>
            </a:extLst>
          </p:cNvPr>
          <p:cNvGrpSpPr/>
          <p:nvPr/>
        </p:nvGrpSpPr>
        <p:grpSpPr>
          <a:xfrm>
            <a:off x="8682673" y="1092103"/>
            <a:ext cx="2286000" cy="2444756"/>
            <a:chOff x="1223329" y="3847404"/>
            <a:chExt cx="2286000" cy="2444756"/>
          </a:xfrm>
        </p:grpSpPr>
        <p:sp>
          <p:nvSpPr>
            <p:cNvPr id="9" name="Rectangle 8">
              <a:extLst>
                <a:ext uri="{FF2B5EF4-FFF2-40B4-BE49-F238E27FC236}">
                  <a16:creationId xmlns:a16="http://schemas.microsoft.com/office/drawing/2014/main" id="{A3C1FDD9-659C-D8F6-F8D5-91AFC5C9E1A4}"/>
                </a:ext>
              </a:extLst>
            </p:cNvPr>
            <p:cNvSpPr/>
            <p:nvPr/>
          </p:nvSpPr>
          <p:spPr>
            <a:xfrm>
              <a:off x="1223329" y="5738162"/>
              <a:ext cx="2286000" cy="553998"/>
            </a:xfrm>
            <a:prstGeom prst="rect">
              <a:avLst/>
            </a:prstGeom>
            <a:noFill/>
          </p:spPr>
          <p:txBody>
            <a:bodyPr wrap="square" lIns="91440" tIns="45720" rIns="91440" bIns="45720" anchor="t">
              <a:spAutoFit/>
            </a:bodyPr>
            <a:lstStyle/>
            <a:p>
              <a:pPr algn="ctr"/>
              <a:r>
                <a:rPr lang="en-US" sz="1600" dirty="0">
                  <a:latin typeface="Adobe Clean ExtraBold"/>
                </a:rPr>
                <a:t>Tina Tseng</a:t>
              </a:r>
              <a:endParaRPr lang="en-US" dirty="0"/>
            </a:p>
            <a:p>
              <a:pPr algn="ctr"/>
              <a:r>
                <a:rPr lang="en-US" sz="1400" dirty="0"/>
                <a:t>Product Manager</a:t>
              </a:r>
            </a:p>
          </p:txBody>
        </p:sp>
        <p:grpSp>
          <p:nvGrpSpPr>
            <p:cNvPr id="73" name="Group 72">
              <a:extLst>
                <a:ext uri="{FF2B5EF4-FFF2-40B4-BE49-F238E27FC236}">
                  <a16:creationId xmlns:a16="http://schemas.microsoft.com/office/drawing/2014/main" id="{DEA3BBCB-5C9B-5D57-FDA5-9EC803D442ED}"/>
                </a:ext>
              </a:extLst>
            </p:cNvPr>
            <p:cNvGrpSpPr/>
            <p:nvPr/>
          </p:nvGrpSpPr>
          <p:grpSpPr>
            <a:xfrm>
              <a:off x="1451929" y="3847404"/>
              <a:ext cx="1828800" cy="1828800"/>
              <a:chOff x="2223538" y="3603820"/>
              <a:chExt cx="1828800" cy="1828800"/>
            </a:xfrm>
          </p:grpSpPr>
          <p:grpSp>
            <p:nvGrpSpPr>
              <p:cNvPr id="63" name="Group 62">
                <a:extLst>
                  <a:ext uri="{FF2B5EF4-FFF2-40B4-BE49-F238E27FC236}">
                    <a16:creationId xmlns:a16="http://schemas.microsoft.com/office/drawing/2014/main" id="{AD15C11C-66A5-068C-6432-1A18D95D3FBC}"/>
                  </a:ext>
                </a:extLst>
              </p:cNvPr>
              <p:cNvGrpSpPr/>
              <p:nvPr/>
            </p:nvGrpSpPr>
            <p:grpSpPr>
              <a:xfrm>
                <a:off x="2223538" y="3603820"/>
                <a:ext cx="1828800" cy="1828800"/>
                <a:chOff x="5378676" y="2730500"/>
                <a:chExt cx="2095501" cy="2095500"/>
              </a:xfrm>
            </p:grpSpPr>
            <p:sp>
              <p:nvSpPr>
                <p:cNvPr id="65" name="Oval 64">
                  <a:extLst>
                    <a:ext uri="{FF2B5EF4-FFF2-40B4-BE49-F238E27FC236}">
                      <a16:creationId xmlns:a16="http://schemas.microsoft.com/office/drawing/2014/main" id="{91624EEA-1C34-0936-1D3E-CDF79AFA8F1E}"/>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66" name="Oval 65">
                  <a:extLst>
                    <a:ext uri="{FF2B5EF4-FFF2-40B4-BE49-F238E27FC236}">
                      <a16:creationId xmlns:a16="http://schemas.microsoft.com/office/drawing/2014/main" id="{B36AC7E0-0893-EE35-4842-6422F10E9446}"/>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6" name="Oval 5">
                <a:extLst>
                  <a:ext uri="{FF2B5EF4-FFF2-40B4-BE49-F238E27FC236}">
                    <a16:creationId xmlns:a16="http://schemas.microsoft.com/office/drawing/2014/main" id="{831FCDAB-C5BF-7E7B-A354-B4472A3423D4}"/>
                  </a:ext>
                </a:extLst>
              </p:cNvPr>
              <p:cNvSpPr/>
              <p:nvPr/>
            </p:nvSpPr>
            <p:spPr>
              <a:xfrm>
                <a:off x="2342410" y="3722692"/>
                <a:ext cx="1591056" cy="1591056"/>
              </a:xfrm>
              <a:prstGeom prst="ellipse">
                <a:avLst/>
              </a:prstGeom>
              <a:blipFill dpi="0" rotWithShape="1">
                <a:blip r:embed="rId6">
                  <a:extLst>
                    <a:ext uri="{28A0092B-C50C-407E-A947-70E740481C1C}">
                      <a14:useLocalDpi xmlns:a14="http://schemas.microsoft.com/office/drawing/2010/main" val="0"/>
                    </a:ext>
                  </a:extLst>
                </a:blip>
                <a:srcRect/>
                <a:stretch>
                  <a:fillRect l="-23845" t="-8308" r="-10947" b="-26484"/>
                </a:stretch>
              </a:blipFill>
              <a:ln w="25400" cap="flat" cmpd="sng" algn="ctr">
                <a:noFill/>
                <a:prstDash val="solid"/>
              </a:ln>
              <a:effectLst>
                <a:outerShdw blurRad="88900" dist="38100" dir="2700000" algn="tl" rotWithShape="0">
                  <a:prstClr val="black">
                    <a:alpha val="15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grpSp>
      <p:grpSp>
        <p:nvGrpSpPr>
          <p:cNvPr id="12" name="Group 11">
            <a:extLst>
              <a:ext uri="{FF2B5EF4-FFF2-40B4-BE49-F238E27FC236}">
                <a16:creationId xmlns:a16="http://schemas.microsoft.com/office/drawing/2014/main" id="{B1836ADD-4497-D2FC-D9F4-A8E4BD5EB323}"/>
              </a:ext>
            </a:extLst>
          </p:cNvPr>
          <p:cNvGrpSpPr/>
          <p:nvPr/>
        </p:nvGrpSpPr>
        <p:grpSpPr>
          <a:xfrm>
            <a:off x="2466553" y="3847404"/>
            <a:ext cx="2286000" cy="2444756"/>
            <a:chOff x="4945577" y="3847404"/>
            <a:chExt cx="2286000" cy="2444756"/>
          </a:xfrm>
        </p:grpSpPr>
        <p:sp>
          <p:nvSpPr>
            <p:cNvPr id="16" name="Rectangle 15">
              <a:extLst>
                <a:ext uri="{FF2B5EF4-FFF2-40B4-BE49-F238E27FC236}">
                  <a16:creationId xmlns:a16="http://schemas.microsoft.com/office/drawing/2014/main" id="{B5537EC2-A2AD-A4C6-A26D-9735A72E3EE6}"/>
                </a:ext>
              </a:extLst>
            </p:cNvPr>
            <p:cNvSpPr/>
            <p:nvPr/>
          </p:nvSpPr>
          <p:spPr>
            <a:xfrm>
              <a:off x="4945577" y="5738162"/>
              <a:ext cx="2286000" cy="553998"/>
            </a:xfrm>
            <a:prstGeom prst="rect">
              <a:avLst/>
            </a:prstGeom>
            <a:noFill/>
          </p:spPr>
          <p:txBody>
            <a:bodyPr wrap="square" lIns="91440" tIns="45720" rIns="91440" bIns="45720" anchor="t">
              <a:spAutoFit/>
            </a:bodyPr>
            <a:lstStyle/>
            <a:p>
              <a:pPr algn="ctr"/>
              <a:r>
                <a:rPr lang="en-US" sz="1600" dirty="0" err="1">
                  <a:latin typeface="Adobe Clean ExtraBold"/>
                </a:rPr>
                <a:t>Lopa</a:t>
              </a:r>
              <a:r>
                <a:rPr lang="en-US" sz="1600" dirty="0">
                  <a:latin typeface="Adobe Clean ExtraBold"/>
                </a:rPr>
                <a:t> </a:t>
              </a:r>
              <a:r>
                <a:rPr lang="en-US" sz="1600" dirty="0" err="1">
                  <a:latin typeface="Adobe Clean ExtraBold"/>
                </a:rPr>
                <a:t>Padia</a:t>
              </a:r>
              <a:endParaRPr lang="en-US" sz="1600" dirty="0">
                <a:latin typeface="Adobe Clean ExtraBold"/>
              </a:endParaRPr>
            </a:p>
            <a:p>
              <a:pPr algn="ctr"/>
              <a:r>
                <a:rPr lang="en-US" sz="1400" dirty="0"/>
                <a:t>Product Manager</a:t>
              </a:r>
            </a:p>
          </p:txBody>
        </p:sp>
        <p:grpSp>
          <p:nvGrpSpPr>
            <p:cNvPr id="74" name="Group 73">
              <a:extLst>
                <a:ext uri="{FF2B5EF4-FFF2-40B4-BE49-F238E27FC236}">
                  <a16:creationId xmlns:a16="http://schemas.microsoft.com/office/drawing/2014/main" id="{DEC6B325-5035-2082-A91F-D0D3FD101F4A}"/>
                </a:ext>
              </a:extLst>
            </p:cNvPr>
            <p:cNvGrpSpPr/>
            <p:nvPr/>
          </p:nvGrpSpPr>
          <p:grpSpPr>
            <a:xfrm>
              <a:off x="5174177" y="3847404"/>
              <a:ext cx="1828800" cy="1828800"/>
              <a:chOff x="5684856" y="3603820"/>
              <a:chExt cx="1828800" cy="1828800"/>
            </a:xfrm>
          </p:grpSpPr>
          <p:grpSp>
            <p:nvGrpSpPr>
              <p:cNvPr id="51" name="Group 50">
                <a:extLst>
                  <a:ext uri="{FF2B5EF4-FFF2-40B4-BE49-F238E27FC236}">
                    <a16:creationId xmlns:a16="http://schemas.microsoft.com/office/drawing/2014/main" id="{1F92D72D-3001-3CB0-96D1-F77D8CD6931B}"/>
                  </a:ext>
                </a:extLst>
              </p:cNvPr>
              <p:cNvGrpSpPr/>
              <p:nvPr/>
            </p:nvGrpSpPr>
            <p:grpSpPr>
              <a:xfrm>
                <a:off x="5684856" y="3603820"/>
                <a:ext cx="1828800" cy="1828800"/>
                <a:chOff x="5378676" y="2730500"/>
                <a:chExt cx="2095501" cy="2095500"/>
              </a:xfrm>
            </p:grpSpPr>
            <p:sp>
              <p:nvSpPr>
                <p:cNvPr id="53" name="Oval 52">
                  <a:extLst>
                    <a:ext uri="{FF2B5EF4-FFF2-40B4-BE49-F238E27FC236}">
                      <a16:creationId xmlns:a16="http://schemas.microsoft.com/office/drawing/2014/main" id="{FC65680B-1759-65AB-8152-FBC7C6C8AF51}"/>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54" name="Oval 53">
                  <a:extLst>
                    <a:ext uri="{FF2B5EF4-FFF2-40B4-BE49-F238E27FC236}">
                      <a16:creationId xmlns:a16="http://schemas.microsoft.com/office/drawing/2014/main" id="{80E5E7DB-42EF-E5AB-4865-DBCCF7CE8173}"/>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pic>
            <p:nvPicPr>
              <p:cNvPr id="15" name="Picture 2">
                <a:extLst>
                  <a:ext uri="{FF2B5EF4-FFF2-40B4-BE49-F238E27FC236}">
                    <a16:creationId xmlns:a16="http://schemas.microsoft.com/office/drawing/2014/main" id="{FDE32619-0D08-3306-D64A-F23DDE2FF2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24" b="424"/>
              <a:stretch/>
            </p:blipFill>
            <p:spPr bwMode="auto">
              <a:xfrm>
                <a:off x="5803728" y="3722692"/>
                <a:ext cx="1591056" cy="1591056"/>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grpSp>
        <p:nvGrpSpPr>
          <p:cNvPr id="14" name="Group 13">
            <a:extLst>
              <a:ext uri="{FF2B5EF4-FFF2-40B4-BE49-F238E27FC236}">
                <a16:creationId xmlns:a16="http://schemas.microsoft.com/office/drawing/2014/main" id="{B7A1F6A3-4277-65DE-C24C-052464F7D7AF}"/>
              </a:ext>
            </a:extLst>
          </p:cNvPr>
          <p:cNvGrpSpPr/>
          <p:nvPr/>
        </p:nvGrpSpPr>
        <p:grpSpPr>
          <a:xfrm>
            <a:off x="4953001" y="3847404"/>
            <a:ext cx="2286000" cy="2444756"/>
            <a:chOff x="8682673" y="3847404"/>
            <a:chExt cx="2286000" cy="2444756"/>
          </a:xfrm>
        </p:grpSpPr>
        <p:sp>
          <p:nvSpPr>
            <p:cNvPr id="18" name="Rectangle 17">
              <a:extLst>
                <a:ext uri="{FF2B5EF4-FFF2-40B4-BE49-F238E27FC236}">
                  <a16:creationId xmlns:a16="http://schemas.microsoft.com/office/drawing/2014/main" id="{01195E77-3A2D-7235-52FF-2A356A691C89}"/>
                </a:ext>
              </a:extLst>
            </p:cNvPr>
            <p:cNvSpPr/>
            <p:nvPr/>
          </p:nvSpPr>
          <p:spPr>
            <a:xfrm>
              <a:off x="8682673" y="5738162"/>
              <a:ext cx="2286000" cy="553998"/>
            </a:xfrm>
            <a:prstGeom prst="rect">
              <a:avLst/>
            </a:prstGeom>
            <a:noFill/>
          </p:spPr>
          <p:txBody>
            <a:bodyPr wrap="square" lIns="91440" tIns="45720" rIns="91440" bIns="45720" anchor="t">
              <a:spAutoFit/>
            </a:bodyPr>
            <a:lstStyle/>
            <a:p>
              <a:pPr algn="ctr"/>
              <a:r>
                <a:rPr lang="en-US" sz="1600" dirty="0">
                  <a:latin typeface="Adobe Clean ExtraBold"/>
                </a:rPr>
                <a:t>Andy Paul</a:t>
              </a:r>
            </a:p>
            <a:p>
              <a:pPr algn="ctr"/>
              <a:r>
                <a:rPr lang="en-US" sz="1400" dirty="0"/>
                <a:t>Sr. Product Manager</a:t>
              </a:r>
            </a:p>
          </p:txBody>
        </p:sp>
        <p:grpSp>
          <p:nvGrpSpPr>
            <p:cNvPr id="75" name="Group 74">
              <a:extLst>
                <a:ext uri="{FF2B5EF4-FFF2-40B4-BE49-F238E27FC236}">
                  <a16:creationId xmlns:a16="http://schemas.microsoft.com/office/drawing/2014/main" id="{E70441A2-6152-B905-D2DE-1C9D52E91A88}"/>
                </a:ext>
              </a:extLst>
            </p:cNvPr>
            <p:cNvGrpSpPr/>
            <p:nvPr/>
          </p:nvGrpSpPr>
          <p:grpSpPr>
            <a:xfrm>
              <a:off x="8911273" y="3847404"/>
              <a:ext cx="1828800" cy="1828800"/>
              <a:chOff x="9146174" y="3603820"/>
              <a:chExt cx="1828800" cy="1828800"/>
            </a:xfrm>
          </p:grpSpPr>
          <p:grpSp>
            <p:nvGrpSpPr>
              <p:cNvPr id="69" name="Group 68">
                <a:extLst>
                  <a:ext uri="{FF2B5EF4-FFF2-40B4-BE49-F238E27FC236}">
                    <a16:creationId xmlns:a16="http://schemas.microsoft.com/office/drawing/2014/main" id="{2A34D7E3-4C18-5B05-06C7-AC9A33CABD99}"/>
                  </a:ext>
                </a:extLst>
              </p:cNvPr>
              <p:cNvGrpSpPr/>
              <p:nvPr/>
            </p:nvGrpSpPr>
            <p:grpSpPr>
              <a:xfrm>
                <a:off x="9146174" y="3603820"/>
                <a:ext cx="1828800" cy="1828800"/>
                <a:chOff x="5378676" y="2730500"/>
                <a:chExt cx="2095501" cy="2095500"/>
              </a:xfrm>
            </p:grpSpPr>
            <p:sp>
              <p:nvSpPr>
                <p:cNvPr id="71" name="Oval 70">
                  <a:extLst>
                    <a:ext uri="{FF2B5EF4-FFF2-40B4-BE49-F238E27FC236}">
                      <a16:creationId xmlns:a16="http://schemas.microsoft.com/office/drawing/2014/main" id="{E9448E2F-474D-56A2-31ED-C78911D068C8}"/>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72" name="Oval 71">
                  <a:extLst>
                    <a:ext uri="{FF2B5EF4-FFF2-40B4-BE49-F238E27FC236}">
                      <a16:creationId xmlns:a16="http://schemas.microsoft.com/office/drawing/2014/main" id="{75FF75CF-BDB8-B4E5-3FF7-421130284EDC}"/>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pic>
            <p:nvPicPr>
              <p:cNvPr id="13" name="Picture 12" descr="A person smiling at the camera&#10;&#10;Description automatically generated">
                <a:extLst>
                  <a:ext uri="{FF2B5EF4-FFF2-40B4-BE49-F238E27FC236}">
                    <a16:creationId xmlns:a16="http://schemas.microsoft.com/office/drawing/2014/main" id="{528E3972-19BD-FA4F-7FB1-B456AC243AF0}"/>
                  </a:ext>
                </a:extLst>
              </p:cNvPr>
              <p:cNvPicPr>
                <a:picLocks noChangeAspect="1"/>
              </p:cNvPicPr>
              <p:nvPr/>
            </p:nvPicPr>
            <p:blipFill rotWithShape="1">
              <a:blip r:embed="rId8">
                <a:extLst>
                  <a:ext uri="{28A0092B-C50C-407E-A947-70E740481C1C}">
                    <a14:useLocalDpi xmlns:a14="http://schemas.microsoft.com/office/drawing/2010/main" val="0"/>
                  </a:ext>
                </a:extLst>
              </a:blip>
              <a:srcRect l="-448" t="5628" r="448" b="27705"/>
              <a:stretch/>
            </p:blipFill>
            <p:spPr>
              <a:xfrm>
                <a:off x="9265046" y="3722692"/>
                <a:ext cx="1591056" cy="1591056"/>
              </a:xfrm>
              <a:prstGeom prst="ellipse">
                <a:avLst/>
              </a:prstGeom>
            </p:spPr>
          </p:pic>
        </p:grpSp>
      </p:grpSp>
      <p:grpSp>
        <p:nvGrpSpPr>
          <p:cNvPr id="31" name="Group 30">
            <a:extLst>
              <a:ext uri="{FF2B5EF4-FFF2-40B4-BE49-F238E27FC236}">
                <a16:creationId xmlns:a16="http://schemas.microsoft.com/office/drawing/2014/main" id="{788185B2-AC46-A478-8A3E-E88C0883E072}"/>
              </a:ext>
            </a:extLst>
          </p:cNvPr>
          <p:cNvGrpSpPr/>
          <p:nvPr/>
        </p:nvGrpSpPr>
        <p:grpSpPr>
          <a:xfrm>
            <a:off x="7439449" y="3847404"/>
            <a:ext cx="2286000" cy="2444756"/>
            <a:chOff x="7439449" y="3847404"/>
            <a:chExt cx="2286000" cy="2444756"/>
          </a:xfrm>
        </p:grpSpPr>
        <p:grpSp>
          <p:nvGrpSpPr>
            <p:cNvPr id="21" name="Group 20">
              <a:extLst>
                <a:ext uri="{FF2B5EF4-FFF2-40B4-BE49-F238E27FC236}">
                  <a16:creationId xmlns:a16="http://schemas.microsoft.com/office/drawing/2014/main" id="{4F901EA4-3FFF-604C-E7F3-221CCCB0F271}"/>
                </a:ext>
              </a:extLst>
            </p:cNvPr>
            <p:cNvGrpSpPr/>
            <p:nvPr/>
          </p:nvGrpSpPr>
          <p:grpSpPr>
            <a:xfrm>
              <a:off x="7668049" y="3847404"/>
              <a:ext cx="1828800" cy="1828800"/>
              <a:chOff x="5378676" y="2730500"/>
              <a:chExt cx="2095501" cy="2095500"/>
            </a:xfrm>
          </p:grpSpPr>
          <p:sp>
            <p:nvSpPr>
              <p:cNvPr id="23" name="Oval 22">
                <a:extLst>
                  <a:ext uri="{FF2B5EF4-FFF2-40B4-BE49-F238E27FC236}">
                    <a16:creationId xmlns:a16="http://schemas.microsoft.com/office/drawing/2014/main" id="{FD5D295F-0478-E266-0642-398335383CBF}"/>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sp>
            <p:nvSpPr>
              <p:cNvPr id="25" name="Oval 24">
                <a:extLst>
                  <a:ext uri="{FF2B5EF4-FFF2-40B4-BE49-F238E27FC236}">
                    <a16:creationId xmlns:a16="http://schemas.microsoft.com/office/drawing/2014/main" id="{2AD8285D-5CA0-CA28-D0A5-530E11FD9366}"/>
                  </a:ext>
                </a:extLst>
              </p:cNvPr>
              <p:cNvSpPr/>
              <p:nvPr/>
            </p:nvSpPr>
            <p:spPr>
              <a:xfrm>
                <a:off x="5378676"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sp>
          <p:nvSpPr>
            <p:cNvPr id="19" name="Rectangle 18">
              <a:extLst>
                <a:ext uri="{FF2B5EF4-FFF2-40B4-BE49-F238E27FC236}">
                  <a16:creationId xmlns:a16="http://schemas.microsoft.com/office/drawing/2014/main" id="{899A3325-B25B-9DFB-B62E-683E2AA59982}"/>
                </a:ext>
              </a:extLst>
            </p:cNvPr>
            <p:cNvSpPr/>
            <p:nvPr/>
          </p:nvSpPr>
          <p:spPr>
            <a:xfrm>
              <a:off x="7439449" y="5738162"/>
              <a:ext cx="2286000" cy="553998"/>
            </a:xfrm>
            <a:prstGeom prst="rect">
              <a:avLst/>
            </a:prstGeom>
            <a:noFill/>
          </p:spPr>
          <p:txBody>
            <a:bodyPr wrap="square" lIns="91440" tIns="45720" rIns="91440" bIns="45720" anchor="t">
              <a:spAutoFit/>
            </a:bodyPr>
            <a:lstStyle/>
            <a:p>
              <a:pPr algn="ctr"/>
              <a:r>
                <a:rPr lang="en-US" sz="1600" dirty="0">
                  <a:latin typeface="Adobe Clean ExtraBold"/>
                </a:rPr>
                <a:t>Brian Shin</a:t>
              </a:r>
            </a:p>
            <a:p>
              <a:pPr algn="ctr"/>
              <a:r>
                <a:rPr lang="en-US" sz="1400" dirty="0"/>
                <a:t>Product Manager</a:t>
              </a:r>
            </a:p>
          </p:txBody>
        </p:sp>
        <p:pic>
          <p:nvPicPr>
            <p:cNvPr id="27" name="Picture 26" descr="A person smiling at the camera&#10;&#10;Description automatically generated">
              <a:extLst>
                <a:ext uri="{FF2B5EF4-FFF2-40B4-BE49-F238E27FC236}">
                  <a16:creationId xmlns:a16="http://schemas.microsoft.com/office/drawing/2014/main" id="{EBB9248F-FF16-31E7-CD41-1EC92E7556DF}"/>
                </a:ext>
              </a:extLst>
            </p:cNvPr>
            <p:cNvPicPr>
              <a:picLocks noChangeAspect="1"/>
            </p:cNvPicPr>
            <p:nvPr/>
          </p:nvPicPr>
          <p:blipFill>
            <a:blip r:embed="rId9"/>
            <a:stretch>
              <a:fillRect/>
            </a:stretch>
          </p:blipFill>
          <p:spPr>
            <a:xfrm>
              <a:off x="7786920" y="3966276"/>
              <a:ext cx="1591056" cy="1591056"/>
            </a:xfrm>
            <a:prstGeom prst="ellipse">
              <a:avLst/>
            </a:prstGeom>
            <a:ln w="63500" cap="rnd">
              <a:noFill/>
            </a:ln>
            <a:effectLst/>
          </p:spPr>
        </p:pic>
      </p:grpSp>
    </p:spTree>
    <p:extLst>
      <p:ext uri="{BB962C8B-B14F-4D97-AF65-F5344CB8AC3E}">
        <p14:creationId xmlns:p14="http://schemas.microsoft.com/office/powerpoint/2010/main" val="258757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7368C0-5B60-4428-A712-A164301D2776}"/>
              </a:ext>
            </a:extLst>
          </p:cNvPr>
          <p:cNvGrpSpPr/>
          <p:nvPr/>
        </p:nvGrpSpPr>
        <p:grpSpPr>
          <a:xfrm>
            <a:off x="1791556" y="933680"/>
            <a:ext cx="7730461" cy="4990640"/>
            <a:chOff x="1789967" y="878820"/>
            <a:chExt cx="7730461" cy="4990640"/>
          </a:xfrm>
        </p:grpSpPr>
        <p:pic>
          <p:nvPicPr>
            <p:cNvPr id="14" name="Graphic 13">
              <a:extLst>
                <a:ext uri="{FF2B5EF4-FFF2-40B4-BE49-F238E27FC236}">
                  <a16:creationId xmlns:a16="http://schemas.microsoft.com/office/drawing/2014/main" id="{6ED6C314-4745-4AA1-A81B-289CD9B8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967" y="878820"/>
              <a:ext cx="7485961" cy="4990640"/>
            </a:xfrm>
            <a:prstGeom prst="rect">
              <a:avLst/>
            </a:prstGeom>
          </p:spPr>
        </p:pic>
        <p:sp>
          <p:nvSpPr>
            <p:cNvPr id="15" name="TextBox 14">
              <a:extLst>
                <a:ext uri="{FF2B5EF4-FFF2-40B4-BE49-F238E27FC236}">
                  <a16:creationId xmlns:a16="http://schemas.microsoft.com/office/drawing/2014/main" id="{7DDF45DA-7B78-4993-AAEF-44F56787F5D1}"/>
                </a:ext>
              </a:extLst>
            </p:cNvPr>
            <p:cNvSpPr txBox="1"/>
            <p:nvPr/>
          </p:nvSpPr>
          <p:spPr>
            <a:xfrm>
              <a:off x="4500276" y="3414246"/>
              <a:ext cx="4247704" cy="523220"/>
            </a:xfrm>
            <a:prstGeom prst="rect">
              <a:avLst/>
            </a:prstGeom>
            <a:noFill/>
          </p:spPr>
          <p:txBody>
            <a:bodyPr wrap="square" lIns="91440" tIns="45720" rIns="91440" bIns="45720" rtlCol="0" anchor="t">
              <a:spAutoFit/>
            </a:bodyPr>
            <a:lstStyle/>
            <a:p>
              <a:pPr defTabSz="1218987">
                <a:defRPr/>
              </a:pPr>
              <a:r>
                <a:rPr lang="en-US" sz="2800">
                  <a:solidFill>
                    <a:schemeClr val="accent6"/>
                  </a:solidFill>
                  <a:latin typeface="Adobe Clean ExtraBold"/>
                </a:rPr>
                <a:t>Nilesh Dalvi</a:t>
              </a:r>
              <a:endParaRPr lang="en-US">
                <a:solidFill>
                  <a:schemeClr val="accent6"/>
                </a:solidFill>
              </a:endParaRPr>
            </a:p>
          </p:txBody>
        </p:sp>
        <p:sp>
          <p:nvSpPr>
            <p:cNvPr id="16" name="TextBox 15">
              <a:extLst>
                <a:ext uri="{FF2B5EF4-FFF2-40B4-BE49-F238E27FC236}">
                  <a16:creationId xmlns:a16="http://schemas.microsoft.com/office/drawing/2014/main" id="{49DC47AB-5409-417C-854F-33AECC82D30E}"/>
                </a:ext>
              </a:extLst>
            </p:cNvPr>
            <p:cNvSpPr txBox="1"/>
            <p:nvPr/>
          </p:nvSpPr>
          <p:spPr>
            <a:xfrm>
              <a:off x="4500276" y="3825196"/>
              <a:ext cx="4125040" cy="461665"/>
            </a:xfrm>
            <a:prstGeom prst="rect">
              <a:avLst/>
            </a:prstGeom>
            <a:noFill/>
          </p:spPr>
          <p:txBody>
            <a:bodyPr wrap="square" lIns="91440" tIns="45720" rIns="91440" bIns="45720" rtlCol="0" anchor="t">
              <a:spAutoFit/>
            </a:bodyPr>
            <a:lstStyle/>
            <a:p>
              <a:pPr defTabSz="913852">
                <a:defRPr/>
              </a:pPr>
              <a:r>
                <a:rPr lang="en-US" sz="2400">
                  <a:solidFill>
                    <a:schemeClr val="accent6"/>
                  </a:solidFill>
                  <a:latin typeface="Adobe Clean SemiLight"/>
                </a:rPr>
                <a:t>Senior Product Manager</a:t>
              </a:r>
              <a:endParaRPr lang="en-GB" sz="2400">
                <a:solidFill>
                  <a:schemeClr val="accent6"/>
                </a:solidFill>
                <a:latin typeface="Adobe Clean SemiLight"/>
              </a:endParaRPr>
            </a:p>
          </p:txBody>
        </p:sp>
        <p:sp>
          <p:nvSpPr>
            <p:cNvPr id="17" name="TextBox 16">
              <a:extLst>
                <a:ext uri="{FF2B5EF4-FFF2-40B4-BE49-F238E27FC236}">
                  <a16:creationId xmlns:a16="http://schemas.microsoft.com/office/drawing/2014/main" id="{1D423D7C-9D2F-4339-91B1-7D99E00C3430}"/>
                </a:ext>
              </a:extLst>
            </p:cNvPr>
            <p:cNvSpPr txBox="1"/>
            <p:nvPr/>
          </p:nvSpPr>
          <p:spPr>
            <a:xfrm>
              <a:off x="5290790" y="2586562"/>
              <a:ext cx="4229638" cy="830997"/>
            </a:xfrm>
            <a:prstGeom prst="rect">
              <a:avLst/>
            </a:prstGeom>
            <a:noFill/>
          </p:spPr>
          <p:txBody>
            <a:bodyPr wrap="square" lIns="91440" tIns="45720" rIns="91440" bIns="45720" rtlCol="0" anchor="t">
              <a:spAutoFit/>
            </a:bodyPr>
            <a:lstStyle/>
            <a:p>
              <a:pPr defTabSz="1218987">
                <a:defRPr/>
              </a:pPr>
              <a:r>
                <a:rPr lang="en-US" sz="2400" b="1">
                  <a:solidFill>
                    <a:srgbClr val="1B1B1B"/>
                  </a:solidFill>
                  <a:latin typeface="Adobe Clean"/>
                </a:rPr>
                <a:t>Marketo Engage Modern UX and Interactive Webinars</a:t>
              </a:r>
              <a:endParaRPr lang="en-US"/>
            </a:p>
          </p:txBody>
        </p:sp>
        <p:sp>
          <p:nvSpPr>
            <p:cNvPr id="18" name="Graphic 2">
              <a:extLst>
                <a:ext uri="{FF2B5EF4-FFF2-40B4-BE49-F238E27FC236}">
                  <a16:creationId xmlns:a16="http://schemas.microsoft.com/office/drawing/2014/main" id="{05DD88EE-E571-4F2E-B7AD-53C4996DB9E3}"/>
                </a:ext>
              </a:extLst>
            </p:cNvPr>
            <p:cNvSpPr/>
            <p:nvPr/>
          </p:nvSpPr>
          <p:spPr>
            <a:xfrm rot="9900000">
              <a:off x="4243378" y="2483522"/>
              <a:ext cx="975854" cy="735506"/>
            </a:xfrm>
            <a:custGeom>
              <a:avLst/>
              <a:gdLst>
                <a:gd name="connsiteX0" fmla="*/ 368217 w 844143"/>
                <a:gd name="connsiteY0" fmla="*/ 635651 h 636235"/>
                <a:gd name="connsiteX1" fmla="*/ 1296 w 844143"/>
                <a:gd name="connsiteY1" fmla="*/ 131353 h 636235"/>
                <a:gd name="connsiteX2" fmla="*/ 799185 w 844143"/>
                <a:gd name="connsiteY2" fmla="*/ 184770 h 636235"/>
                <a:gd name="connsiteX3" fmla="*/ 368217 w 844143"/>
                <a:gd name="connsiteY3" fmla="*/ 635651 h 636235"/>
              </a:gdLst>
              <a:ahLst/>
              <a:cxnLst>
                <a:cxn ang="0">
                  <a:pos x="connsiteX0" y="connsiteY0"/>
                </a:cxn>
                <a:cxn ang="0">
                  <a:pos x="connsiteX1" y="connsiteY1"/>
                </a:cxn>
                <a:cxn ang="0">
                  <a:pos x="connsiteX2" y="connsiteY2"/>
                </a:cxn>
                <a:cxn ang="0">
                  <a:pos x="connsiteX3" y="connsiteY3"/>
                </a:cxn>
              </a:cxnLst>
              <a:rect l="l" t="t" r="r" b="b"/>
              <a:pathLst>
                <a:path w="844143" h="636235">
                  <a:moveTo>
                    <a:pt x="368217" y="635651"/>
                  </a:moveTo>
                  <a:cubicBezTo>
                    <a:pt x="147956" y="620985"/>
                    <a:pt x="-16331" y="395208"/>
                    <a:pt x="1296" y="131353"/>
                  </a:cubicBezTo>
                  <a:cubicBezTo>
                    <a:pt x="18922" y="-132502"/>
                    <a:pt x="689122" y="62597"/>
                    <a:pt x="799185" y="184770"/>
                  </a:cubicBezTo>
                  <a:cubicBezTo>
                    <a:pt x="976120" y="381080"/>
                    <a:pt x="588612" y="650452"/>
                    <a:pt x="368217" y="635651"/>
                  </a:cubicBezTo>
                  <a:close/>
                </a:path>
              </a:pathLst>
            </a:custGeom>
            <a:solidFill>
              <a:srgbClr val="5634AC"/>
            </a:solidFill>
            <a:ln w="13305" cap="flat">
              <a:noFill/>
              <a:prstDash val="solid"/>
              <a:miter/>
            </a:ln>
          </p:spPr>
          <p:txBody>
            <a:bodyPr rtlCol="0" anchor="ctr"/>
            <a:lstStyle/>
            <a:p>
              <a:pPr defTabSz="1218987">
                <a:defRPr/>
              </a:pPr>
              <a:endParaRPr lang="en-US" sz="2400">
                <a:solidFill>
                  <a:srgbClr val="000000"/>
                </a:solidFill>
                <a:latin typeface="Adobe Clean SemiLight"/>
              </a:endParaRPr>
            </a:p>
          </p:txBody>
        </p:sp>
      </p:grpSp>
      <p:pic>
        <p:nvPicPr>
          <p:cNvPr id="6" name="Graphic 1">
            <a:extLst>
              <a:ext uri="{FF2B5EF4-FFF2-40B4-BE49-F238E27FC236}">
                <a16:creationId xmlns:a16="http://schemas.microsoft.com/office/drawing/2014/main" id="{8898BB94-01F2-E4CB-B5EC-4B04F915D2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1865" y="2736782"/>
            <a:ext cx="522147" cy="352449"/>
          </a:xfrm>
          <a:prstGeom prst="rect">
            <a:avLst/>
          </a:prstGeom>
        </p:spPr>
      </p:pic>
      <p:sp>
        <p:nvSpPr>
          <p:cNvPr id="2" name="Graphic 7">
            <a:extLst>
              <a:ext uri="{FF2B5EF4-FFF2-40B4-BE49-F238E27FC236}">
                <a16:creationId xmlns:a16="http://schemas.microsoft.com/office/drawing/2014/main" id="{73DB5DF9-DFBE-1E63-5E13-D540469F756F}"/>
              </a:ext>
            </a:extLst>
          </p:cNvPr>
          <p:cNvSpPr/>
          <p:nvPr/>
        </p:nvSpPr>
        <p:spPr>
          <a:xfrm>
            <a:off x="1383126" y="2263833"/>
            <a:ext cx="2789700" cy="2621515"/>
          </a:xfrm>
          <a:custGeom>
            <a:avLst/>
            <a:gdLst>
              <a:gd name="connsiteX0" fmla="*/ 1716945 w 6064480"/>
              <a:gd name="connsiteY0" fmla="*/ 106596 h 5698865"/>
              <a:gd name="connsiteX1" fmla="*/ 5758593 w 6064480"/>
              <a:gd name="connsiteY1" fmla="*/ 1647932 h 5698865"/>
              <a:gd name="connsiteX2" fmla="*/ 4620070 w 6064480"/>
              <a:gd name="connsiteY2" fmla="*/ 5534132 h 5698865"/>
              <a:gd name="connsiteX3" fmla="*/ 605663 w 6064480"/>
              <a:gd name="connsiteY3" fmla="*/ 3616844 h 5698865"/>
              <a:gd name="connsiteX4" fmla="*/ 1716945 w 6064480"/>
              <a:gd name="connsiteY4" fmla="*/ 106596 h 56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480" h="5698865">
                <a:moveTo>
                  <a:pt x="1716945" y="106596"/>
                </a:moveTo>
                <a:cubicBezTo>
                  <a:pt x="3250851" y="-228493"/>
                  <a:pt x="5125943" y="210704"/>
                  <a:pt x="5758593" y="1647932"/>
                </a:cubicBezTo>
                <a:cubicBezTo>
                  <a:pt x="6391244" y="3085159"/>
                  <a:pt x="6057107" y="4901195"/>
                  <a:pt x="4620070" y="5534132"/>
                </a:cubicBezTo>
                <a:cubicBezTo>
                  <a:pt x="3183033" y="6167068"/>
                  <a:pt x="1567879" y="4857857"/>
                  <a:pt x="605663" y="3616844"/>
                </a:cubicBezTo>
                <a:cubicBezTo>
                  <a:pt x="-632873" y="2019407"/>
                  <a:pt x="172943" y="443495"/>
                  <a:pt x="1716945" y="106596"/>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w="9525" cap="flat">
            <a:noFill/>
            <a:prstDash val="solid"/>
            <a:miter/>
          </a:ln>
          <a:effectLst>
            <a:outerShdw blurRad="50800" dist="38100" dir="13500000" algn="tl" rotWithShape="0">
              <a:prstClr val="black">
                <a:alpha val="40000"/>
              </a:prstClr>
            </a:outerShdw>
          </a:effectLst>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dobe Clean SemiLight"/>
              <a:ea typeface="+mn-ea"/>
              <a:cs typeface="+mn-cs"/>
            </a:endParaRPr>
          </a:p>
        </p:txBody>
      </p:sp>
    </p:spTree>
    <p:extLst>
      <p:ext uri="{BB962C8B-B14F-4D97-AF65-F5344CB8AC3E}">
        <p14:creationId xmlns:p14="http://schemas.microsoft.com/office/powerpoint/2010/main" val="494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a:xfrm>
            <a:off x="304801" y="287507"/>
            <a:ext cx="9314335" cy="674518"/>
          </a:xfrm>
        </p:spPr>
        <p:txBody>
          <a:bodyPr anchor="t"/>
          <a:lstStyle/>
          <a:p>
            <a:pPr defTabSz="913852">
              <a:defRPr/>
            </a:pPr>
            <a:r>
              <a:rPr lang="en-US" sz="2800" dirty="0">
                <a:solidFill>
                  <a:schemeClr val="accent6"/>
                </a:solidFill>
                <a:latin typeface="Adobe Clean ExtraBold"/>
              </a:rPr>
              <a:t>Modern UX: Classic Experience and Toggle Switch Deprecation for </a:t>
            </a:r>
            <a:r>
              <a:rPr lang="en-US" dirty="0">
                <a:solidFill>
                  <a:schemeClr val="accent6"/>
                </a:solidFill>
                <a:latin typeface="Adobe Clean ExtraBold"/>
              </a:rPr>
              <a:t>Design Studio Assets</a:t>
            </a:r>
            <a:br>
              <a:rPr lang="en-US" b="1" dirty="0">
                <a:solidFill>
                  <a:schemeClr val="accent6"/>
                </a:solidFill>
                <a:latin typeface="Adobe Clean ExtraBold"/>
              </a:rPr>
            </a:br>
            <a:r>
              <a:rPr lang="en-US" sz="1800" kern="0" dirty="0">
                <a:solidFill>
                  <a:schemeClr val="tx1"/>
                </a:solidFill>
                <a:latin typeface="Adobe Clean SemiLight"/>
              </a:rPr>
              <a:t>Experience the modernized layout for Details and List View for all Design Studio assets without relying on older experience or continuous toggles.</a:t>
            </a:r>
            <a:endParaRPr lang="en-US" sz="2800" dirty="0">
              <a:solidFill>
                <a:schemeClr val="tx1"/>
              </a:solidFill>
              <a:latin typeface="Adobe Clean ExtraBold"/>
            </a:endParaRPr>
          </a:p>
        </p:txBody>
      </p:sp>
      <p:grpSp>
        <p:nvGrpSpPr>
          <p:cNvPr id="13" name="Group 12">
            <a:extLst>
              <a:ext uri="{FF2B5EF4-FFF2-40B4-BE49-F238E27FC236}">
                <a16:creationId xmlns:a16="http://schemas.microsoft.com/office/drawing/2014/main" id="{4D60C216-F914-16CC-CC59-0DC1A032F819}"/>
              </a:ext>
            </a:extLst>
          </p:cNvPr>
          <p:cNvGrpSpPr/>
          <p:nvPr/>
        </p:nvGrpSpPr>
        <p:grpSpPr>
          <a:xfrm>
            <a:off x="329029" y="2016113"/>
            <a:ext cx="681422" cy="681422"/>
            <a:chOff x="329029" y="2100295"/>
            <a:chExt cx="681422" cy="681422"/>
          </a:xfrm>
        </p:grpSpPr>
        <p:grpSp>
          <p:nvGrpSpPr>
            <p:cNvPr id="37" name="Group 36">
              <a:extLst>
                <a:ext uri="{FF2B5EF4-FFF2-40B4-BE49-F238E27FC236}">
                  <a16:creationId xmlns:a16="http://schemas.microsoft.com/office/drawing/2014/main" id="{3FA32547-B8DB-4DA8-9EAF-D2A06288073A}"/>
                </a:ext>
              </a:extLst>
            </p:cNvPr>
            <p:cNvGrpSpPr/>
            <p:nvPr/>
          </p:nvGrpSpPr>
          <p:grpSpPr>
            <a:xfrm>
              <a:off x="329029" y="2100295"/>
              <a:ext cx="681422" cy="681422"/>
              <a:chOff x="5378677" y="2730500"/>
              <a:chExt cx="2095500" cy="2095500"/>
            </a:xfrm>
          </p:grpSpPr>
          <p:sp>
            <p:nvSpPr>
              <p:cNvPr id="39" name="Oval 38">
                <a:extLst>
                  <a:ext uri="{FF2B5EF4-FFF2-40B4-BE49-F238E27FC236}">
                    <a16:creationId xmlns:a16="http://schemas.microsoft.com/office/drawing/2014/main" id="{06FE409E-08E1-4AF7-BFC8-E069D0EC07FB}"/>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40" name="Oval 39">
                <a:extLst>
                  <a:ext uri="{FF2B5EF4-FFF2-40B4-BE49-F238E27FC236}">
                    <a16:creationId xmlns:a16="http://schemas.microsoft.com/office/drawing/2014/main" id="{632234FF-0C81-4DA4-8702-41DC89DC064E}"/>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38" name="Oval 37">
              <a:extLst>
                <a:ext uri="{FF2B5EF4-FFF2-40B4-BE49-F238E27FC236}">
                  <a16:creationId xmlns:a16="http://schemas.microsoft.com/office/drawing/2014/main" id="{5D086FEF-1250-4126-9121-0A131AA0C57A}"/>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41" name="Shape 2581">
              <a:extLst>
                <a:ext uri="{FF2B5EF4-FFF2-40B4-BE49-F238E27FC236}">
                  <a16:creationId xmlns:a16="http://schemas.microsoft.com/office/drawing/2014/main" id="{49502487-D27C-4DDC-A97A-B482D83B190E}"/>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pic>
        <p:nvPicPr>
          <p:cNvPr id="42" name="Picture 41">
            <a:extLst>
              <a:ext uri="{FF2B5EF4-FFF2-40B4-BE49-F238E27FC236}">
                <a16:creationId xmlns:a16="http://schemas.microsoft.com/office/drawing/2014/main" id="{678F302B-B3CE-4385-A40D-93A04AF7FDB2}"/>
              </a:ext>
            </a:extLst>
          </p:cNvPr>
          <p:cNvPicPr>
            <a:picLocks noChangeAspect="1"/>
          </p:cNvPicPr>
          <p:nvPr/>
        </p:nvPicPr>
        <p:blipFill rotWithShape="1">
          <a:blip r:embed="rId3"/>
          <a:srcRect l="11274" t="13129" r="10604"/>
          <a:stretch/>
        </p:blipFill>
        <p:spPr>
          <a:xfrm>
            <a:off x="5953323" y="1874242"/>
            <a:ext cx="7768360" cy="5125716"/>
          </a:xfrm>
          <a:prstGeom prst="rect">
            <a:avLst/>
          </a:prstGeom>
        </p:spPr>
      </p:pic>
      <p:sp>
        <p:nvSpPr>
          <p:cNvPr id="46" name="Rectangle 45">
            <a:extLst>
              <a:ext uri="{FF2B5EF4-FFF2-40B4-BE49-F238E27FC236}">
                <a16:creationId xmlns:a16="http://schemas.microsoft.com/office/drawing/2014/main" id="{E7854E6B-BE1C-40DA-B8B7-BA5F080F1C77}"/>
              </a:ext>
            </a:extLst>
          </p:cNvPr>
          <p:cNvSpPr/>
          <p:nvPr/>
        </p:nvSpPr>
        <p:spPr>
          <a:xfrm>
            <a:off x="1080061" y="2055857"/>
            <a:ext cx="5260386" cy="3416320"/>
          </a:xfrm>
          <a:prstGeom prst="rect">
            <a:avLst/>
          </a:prstGeom>
        </p:spPr>
        <p:txBody>
          <a:bodyPr wrap="square" lIns="91440" tIns="45720" rIns="91440" bIns="45720" anchor="t">
            <a:spAutoFit/>
          </a:bodyPr>
          <a:lstStyle/>
          <a:p>
            <a:pPr defTabSz="913852">
              <a:defRPr/>
            </a:pPr>
            <a:r>
              <a:rPr lang="en-US" kern="0" dirty="0">
                <a:latin typeface="+mj-lt"/>
              </a:rPr>
              <a:t>Modern User Experience as the default experience for List and Details View for all Design Studio Assets</a:t>
            </a:r>
          </a:p>
          <a:p>
            <a:pPr defTabSz="913852">
              <a:defRPr/>
            </a:pPr>
            <a:endParaRPr lang="en-US" sz="2000" kern="0" dirty="0">
              <a:latin typeface="+mj-lt"/>
            </a:endParaRPr>
          </a:p>
          <a:p>
            <a:pPr marL="285750" indent="-285750" defTabSz="913852">
              <a:buFont typeface="Arial" panose="020B0604020202020204" pitchFamily="34" charset="0"/>
              <a:buChar char="•"/>
              <a:defRPr/>
            </a:pPr>
            <a:r>
              <a:rPr lang="en-US" sz="1600" kern="0" dirty="0">
                <a:latin typeface="Adobe Clean SemiLight"/>
              </a:rPr>
              <a:t>Experience the Modern UX for List and Details View for rest of the Design Studio assets as the default experience without relying on Toggle to switch back and forth</a:t>
            </a:r>
          </a:p>
          <a:p>
            <a:pPr marL="285750" indent="-285750" defTabSz="913852">
              <a:buFont typeface="Arial" panose="020B0604020202020204" pitchFamily="34" charset="0"/>
              <a:buChar char="•"/>
              <a:defRPr/>
            </a:pPr>
            <a:endParaRPr lang="en-US" sz="1600" kern="0" dirty="0">
              <a:latin typeface="Adobe Clean SemiLight"/>
            </a:endParaRPr>
          </a:p>
          <a:p>
            <a:pPr marL="285750" indent="-285750" defTabSz="913852">
              <a:buFont typeface="Arial" panose="020B0604020202020204" pitchFamily="34" charset="0"/>
              <a:buChar char="•"/>
              <a:defRPr/>
            </a:pPr>
            <a:r>
              <a:rPr lang="en-US" sz="1600" kern="0" dirty="0">
                <a:latin typeface="Adobe Clean SemiLight"/>
              </a:rPr>
              <a:t>Landing Page assets have already been switched completely to the Modern UX in the previous releases</a:t>
            </a:r>
          </a:p>
          <a:p>
            <a:pPr marL="285750" indent="-285750" defTabSz="913852">
              <a:buFont typeface="Arial" panose="020B0604020202020204" pitchFamily="34" charset="0"/>
              <a:buChar char="•"/>
              <a:defRPr/>
            </a:pPr>
            <a:endParaRPr lang="en-US" sz="1600" kern="0" dirty="0">
              <a:latin typeface="Adobe Clean SemiLight"/>
              <a:ea typeface="+mn-lt"/>
              <a:cs typeface="+mn-lt"/>
            </a:endParaRPr>
          </a:p>
          <a:p>
            <a:pPr marL="285750" indent="-285750" defTabSz="913852">
              <a:buFont typeface="Arial" panose="020B0604020202020204" pitchFamily="34" charset="0"/>
              <a:buChar char="•"/>
              <a:defRPr/>
            </a:pPr>
            <a:r>
              <a:rPr lang="en-US" sz="1600" kern="0" dirty="0">
                <a:latin typeface="Adobe Clean SemiLight"/>
                <a:ea typeface="+mn-lt"/>
              </a:rPr>
              <a:t>No loss of assets or previously updated data as we attempt to revamp the user experience</a:t>
            </a:r>
            <a:endParaRPr lang="en-US" sz="1600" kern="0" dirty="0">
              <a:ea typeface="+mn-lt"/>
              <a:cs typeface="+mn-lt"/>
            </a:endParaRPr>
          </a:p>
          <a:p>
            <a:pPr marL="285750" indent="-285750" defTabSz="913852">
              <a:buFont typeface="Arial" panose="020B0604020202020204" pitchFamily="34" charset="0"/>
              <a:buChar char="•"/>
              <a:defRPr/>
            </a:pPr>
            <a:endParaRPr lang="en-US" sz="1600" kern="0" dirty="0">
              <a:latin typeface="Adobe Clean SemiLight"/>
            </a:endParaRPr>
          </a:p>
        </p:txBody>
      </p:sp>
      <p:sp>
        <p:nvSpPr>
          <p:cNvPr id="25" name="Shape 2778">
            <a:extLst>
              <a:ext uri="{FF2B5EF4-FFF2-40B4-BE49-F238E27FC236}">
                <a16:creationId xmlns:a16="http://schemas.microsoft.com/office/drawing/2014/main" id="{0A02BD97-8B29-FE48-BDDD-301C1CC6114A}"/>
              </a:ext>
            </a:extLst>
          </p:cNvPr>
          <p:cNvSpPr/>
          <p:nvPr/>
        </p:nvSpPr>
        <p:spPr>
          <a:xfrm>
            <a:off x="9904714" y="380450"/>
            <a:ext cx="443574" cy="44357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nvGrpSpPr>
          <p:cNvPr id="3" name="Group 2">
            <a:extLst>
              <a:ext uri="{FF2B5EF4-FFF2-40B4-BE49-F238E27FC236}">
                <a16:creationId xmlns:a16="http://schemas.microsoft.com/office/drawing/2014/main" id="{2B4451E1-626D-1F67-31B5-AB2910252D77}"/>
              </a:ext>
            </a:extLst>
          </p:cNvPr>
          <p:cNvGrpSpPr/>
          <p:nvPr/>
        </p:nvGrpSpPr>
        <p:grpSpPr>
          <a:xfrm>
            <a:off x="9688912" y="-461403"/>
            <a:ext cx="2145425" cy="1508103"/>
            <a:chOff x="9688912" y="-461403"/>
            <a:chExt cx="2145425" cy="1508103"/>
          </a:xfrm>
        </p:grpSpPr>
        <p:sp>
          <p:nvSpPr>
            <p:cNvPr id="8" name="Rectangle: Rounded Corners 7">
              <a:extLst>
                <a:ext uri="{FF2B5EF4-FFF2-40B4-BE49-F238E27FC236}">
                  <a16:creationId xmlns:a16="http://schemas.microsoft.com/office/drawing/2014/main" id="{6532B906-22D4-44D5-5781-528D388A0B30}"/>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endParaRPr lang="en-GB" sz="1799" kern="0">
                <a:solidFill>
                  <a:srgbClr val="FFFFFF"/>
                </a:solidFill>
                <a:latin typeface="Adobe Clean SemiLight" panose="020B0403020404020204" pitchFamily="34" charset="0"/>
              </a:endParaRPr>
            </a:p>
          </p:txBody>
        </p:sp>
        <p:sp>
          <p:nvSpPr>
            <p:cNvPr id="9" name="Rectangle: Rounded Corners 8">
              <a:extLst>
                <a:ext uri="{FF2B5EF4-FFF2-40B4-BE49-F238E27FC236}">
                  <a16:creationId xmlns:a16="http://schemas.microsoft.com/office/drawing/2014/main" id="{8E72E3D5-B45E-FC39-4013-29149DD773B7}"/>
                </a:ext>
              </a:extLst>
            </p:cNvPr>
            <p:cNvSpPr/>
            <p:nvPr/>
          </p:nvSpPr>
          <p:spPr>
            <a:xfrm rot="5400000">
              <a:off x="10429802"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0" name="Rectangle: Rounded Corners 9">
              <a:extLst>
                <a:ext uri="{FF2B5EF4-FFF2-40B4-BE49-F238E27FC236}">
                  <a16:creationId xmlns:a16="http://schemas.microsoft.com/office/drawing/2014/main" id="{CE0E858A-6F0D-6C64-9DF5-337B94B6A93C}"/>
                </a:ext>
              </a:extLst>
            </p:cNvPr>
            <p:cNvSpPr/>
            <p:nvPr/>
          </p:nvSpPr>
          <p:spPr>
            <a:xfrm rot="5400000">
              <a:off x="10429802"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1" name="Rectangle 10">
              <a:extLst>
                <a:ext uri="{FF2B5EF4-FFF2-40B4-BE49-F238E27FC236}">
                  <a16:creationId xmlns:a16="http://schemas.microsoft.com/office/drawing/2014/main" id="{A3F85A09-DF7E-E2E1-29A7-2D579471CA4E}"/>
                </a:ext>
              </a:extLst>
            </p:cNvPr>
            <p:cNvSpPr/>
            <p:nvPr/>
          </p:nvSpPr>
          <p:spPr>
            <a:xfrm>
              <a:off x="10418064" y="461974"/>
              <a:ext cx="1279315" cy="276999"/>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endParaRPr lang="en-US" sz="1200">
                <a:solidFill>
                  <a:srgbClr val="000000"/>
                </a:solidFill>
                <a:latin typeface="Adobe Clean ExtraBold"/>
              </a:endParaRPr>
            </a:p>
          </p:txBody>
        </p:sp>
        <p:sp>
          <p:nvSpPr>
            <p:cNvPr id="12" name="Freeform: Shape 11">
              <a:extLst>
                <a:ext uri="{FF2B5EF4-FFF2-40B4-BE49-F238E27FC236}">
                  <a16:creationId xmlns:a16="http://schemas.microsoft.com/office/drawing/2014/main" id="{EB0CB998-C997-206F-6D7E-0345BB19F864}"/>
                </a:ext>
              </a:extLst>
            </p:cNvPr>
            <p:cNvSpPr/>
            <p:nvPr/>
          </p:nvSpPr>
          <p:spPr>
            <a:xfrm>
              <a:off x="9837503"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1798">
                <a:solidFill>
                  <a:srgbClr val="000000"/>
                </a:solidFill>
                <a:latin typeface="Adobe Clean"/>
              </a:endParaRPr>
            </a:p>
          </p:txBody>
        </p:sp>
      </p:grpSp>
      <p:sp>
        <p:nvSpPr>
          <p:cNvPr id="6" name="Rectangle 5">
            <a:extLst>
              <a:ext uri="{FF2B5EF4-FFF2-40B4-BE49-F238E27FC236}">
                <a16:creationId xmlns:a16="http://schemas.microsoft.com/office/drawing/2014/main" id="{258CC611-4636-5208-ADAC-D9BB44F5E637}"/>
              </a:ext>
            </a:extLst>
          </p:cNvPr>
          <p:cNvSpPr/>
          <p:nvPr/>
        </p:nvSpPr>
        <p:spPr>
          <a:xfrm>
            <a:off x="10418064" y="369642"/>
            <a:ext cx="1279315" cy="461665"/>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r>
              <a:rPr lang="en-US" sz="1200" dirty="0">
                <a:solidFill>
                  <a:srgbClr val="000000"/>
                </a:solidFill>
                <a:latin typeface="Adobe Clean ExtraBold"/>
              </a:rPr>
              <a:t>Marketo Engage</a:t>
            </a:r>
          </a:p>
          <a:p>
            <a:pPr defTabSz="577504">
              <a:defRPr/>
            </a:pPr>
            <a:r>
              <a:rPr lang="en-US" sz="1200" dirty="0">
                <a:solidFill>
                  <a:srgbClr val="000000"/>
                </a:solidFill>
                <a:latin typeface="Adobe Clean ExtraBold"/>
              </a:rPr>
              <a:t>Modern UX</a:t>
            </a:r>
          </a:p>
        </p:txBody>
      </p:sp>
      <p:pic>
        <p:nvPicPr>
          <p:cNvPr id="7" name="Graphic 8">
            <a:extLst>
              <a:ext uri="{FF2B5EF4-FFF2-40B4-BE49-F238E27FC236}">
                <a16:creationId xmlns:a16="http://schemas.microsoft.com/office/drawing/2014/main" id="{3C3399C5-E432-B6E5-27B6-9A9AE8C630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9840" y="466939"/>
            <a:ext cx="418052" cy="282184"/>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F95D20DA-AEE6-8517-AB91-09D6968297C8}"/>
              </a:ext>
            </a:extLst>
          </p:cNvPr>
          <p:cNvPicPr>
            <a:picLocks noChangeAspect="1"/>
          </p:cNvPicPr>
          <p:nvPr/>
        </p:nvPicPr>
        <p:blipFill>
          <a:blip r:embed="rId6"/>
          <a:stretch>
            <a:fillRect/>
          </a:stretch>
        </p:blipFill>
        <p:spPr>
          <a:xfrm>
            <a:off x="6930927" y="2158152"/>
            <a:ext cx="5763150" cy="3570162"/>
          </a:xfrm>
          <a:prstGeom prst="rect">
            <a:avLst/>
          </a:prstGeom>
        </p:spPr>
      </p:pic>
    </p:spTree>
    <p:extLst>
      <p:ext uri="{BB962C8B-B14F-4D97-AF65-F5344CB8AC3E}">
        <p14:creationId xmlns:p14="http://schemas.microsoft.com/office/powerpoint/2010/main" val="250942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a:xfrm>
            <a:off x="304801" y="287507"/>
            <a:ext cx="9331446" cy="674518"/>
          </a:xfrm>
        </p:spPr>
        <p:txBody>
          <a:bodyPr anchor="t"/>
          <a:lstStyle/>
          <a:p>
            <a:r>
              <a:rPr lang="en-US" sz="2800" b="1" dirty="0">
                <a:solidFill>
                  <a:schemeClr val="accent6"/>
                </a:solidFill>
                <a:latin typeface="Adobe Clean ExtraBold"/>
              </a:rPr>
              <a:t>Modern UX: </a:t>
            </a:r>
            <a:r>
              <a:rPr lang="en-US" b="1" dirty="0">
                <a:solidFill>
                  <a:schemeClr val="accent6"/>
                </a:solidFill>
                <a:latin typeface="Adobe Clean ExtraBold"/>
              </a:rPr>
              <a:t>Used By Count Column for Design Studio List Views</a:t>
            </a:r>
            <a:br>
              <a:rPr lang="en-US" b="1" dirty="0">
                <a:solidFill>
                  <a:schemeClr val="accent6"/>
                </a:solidFill>
                <a:latin typeface="Adobe Clean ExtraBold"/>
              </a:rPr>
            </a:br>
            <a:r>
              <a:rPr lang="en-US" sz="1800" kern="0" dirty="0">
                <a:solidFill>
                  <a:schemeClr val="tx1"/>
                </a:solidFill>
                <a:latin typeface="Adobe Clean SemiLight"/>
              </a:rPr>
              <a:t>Derive usage information of various assets in a single view to perform audits or analyze adoption of various Design Studio assets</a:t>
            </a:r>
            <a:endParaRPr lang="en-US" sz="2800" b="1" dirty="0">
              <a:solidFill>
                <a:schemeClr val="tx1"/>
              </a:solidFill>
              <a:latin typeface="Adobe Clean ExtraBold"/>
            </a:endParaRPr>
          </a:p>
        </p:txBody>
      </p:sp>
      <p:pic>
        <p:nvPicPr>
          <p:cNvPr id="42" name="Picture 41">
            <a:extLst>
              <a:ext uri="{FF2B5EF4-FFF2-40B4-BE49-F238E27FC236}">
                <a16:creationId xmlns:a16="http://schemas.microsoft.com/office/drawing/2014/main" id="{678F302B-B3CE-4385-A40D-93A04AF7FDB2}"/>
              </a:ext>
            </a:extLst>
          </p:cNvPr>
          <p:cNvPicPr>
            <a:picLocks noChangeAspect="1"/>
          </p:cNvPicPr>
          <p:nvPr/>
        </p:nvPicPr>
        <p:blipFill rotWithShape="1">
          <a:blip r:embed="rId3"/>
          <a:srcRect l="11274" t="13129" r="10604"/>
          <a:stretch/>
        </p:blipFill>
        <p:spPr>
          <a:xfrm>
            <a:off x="5953323" y="1874242"/>
            <a:ext cx="7768360" cy="5125716"/>
          </a:xfrm>
          <a:prstGeom prst="rect">
            <a:avLst/>
          </a:prstGeom>
        </p:spPr>
      </p:pic>
      <p:sp>
        <p:nvSpPr>
          <p:cNvPr id="25" name="Shape 2778">
            <a:extLst>
              <a:ext uri="{FF2B5EF4-FFF2-40B4-BE49-F238E27FC236}">
                <a16:creationId xmlns:a16="http://schemas.microsoft.com/office/drawing/2014/main" id="{0A02BD97-8B29-FE48-BDDD-301C1CC6114A}"/>
              </a:ext>
            </a:extLst>
          </p:cNvPr>
          <p:cNvSpPr/>
          <p:nvPr/>
        </p:nvSpPr>
        <p:spPr>
          <a:xfrm>
            <a:off x="9904714" y="380450"/>
            <a:ext cx="443574" cy="44357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nvGrpSpPr>
          <p:cNvPr id="3" name="Group 2">
            <a:extLst>
              <a:ext uri="{FF2B5EF4-FFF2-40B4-BE49-F238E27FC236}">
                <a16:creationId xmlns:a16="http://schemas.microsoft.com/office/drawing/2014/main" id="{2B4451E1-626D-1F67-31B5-AB2910252D77}"/>
              </a:ext>
            </a:extLst>
          </p:cNvPr>
          <p:cNvGrpSpPr/>
          <p:nvPr/>
        </p:nvGrpSpPr>
        <p:grpSpPr>
          <a:xfrm>
            <a:off x="9688912" y="-461403"/>
            <a:ext cx="2145425" cy="1508103"/>
            <a:chOff x="9688912" y="-461403"/>
            <a:chExt cx="2145425" cy="1508103"/>
          </a:xfrm>
        </p:grpSpPr>
        <p:sp>
          <p:nvSpPr>
            <p:cNvPr id="8" name="Rectangle: Rounded Corners 7">
              <a:extLst>
                <a:ext uri="{FF2B5EF4-FFF2-40B4-BE49-F238E27FC236}">
                  <a16:creationId xmlns:a16="http://schemas.microsoft.com/office/drawing/2014/main" id="{6532B906-22D4-44D5-5781-528D388A0B30}"/>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endParaRPr lang="en-GB" sz="1799" kern="0">
                <a:solidFill>
                  <a:srgbClr val="FFFFFF"/>
                </a:solidFill>
                <a:latin typeface="Adobe Clean SemiLight" panose="020B0403020404020204" pitchFamily="34" charset="0"/>
              </a:endParaRPr>
            </a:p>
          </p:txBody>
        </p:sp>
        <p:sp>
          <p:nvSpPr>
            <p:cNvPr id="9" name="Rectangle: Rounded Corners 8">
              <a:extLst>
                <a:ext uri="{FF2B5EF4-FFF2-40B4-BE49-F238E27FC236}">
                  <a16:creationId xmlns:a16="http://schemas.microsoft.com/office/drawing/2014/main" id="{8E72E3D5-B45E-FC39-4013-29149DD773B7}"/>
                </a:ext>
              </a:extLst>
            </p:cNvPr>
            <p:cNvSpPr/>
            <p:nvPr/>
          </p:nvSpPr>
          <p:spPr>
            <a:xfrm rot="5400000">
              <a:off x="10429802"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0" name="Rectangle: Rounded Corners 9">
              <a:extLst>
                <a:ext uri="{FF2B5EF4-FFF2-40B4-BE49-F238E27FC236}">
                  <a16:creationId xmlns:a16="http://schemas.microsoft.com/office/drawing/2014/main" id="{CE0E858A-6F0D-6C64-9DF5-337B94B6A93C}"/>
                </a:ext>
              </a:extLst>
            </p:cNvPr>
            <p:cNvSpPr/>
            <p:nvPr/>
          </p:nvSpPr>
          <p:spPr>
            <a:xfrm rot="5400000">
              <a:off x="10429802"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1" name="Rectangle 10">
              <a:extLst>
                <a:ext uri="{FF2B5EF4-FFF2-40B4-BE49-F238E27FC236}">
                  <a16:creationId xmlns:a16="http://schemas.microsoft.com/office/drawing/2014/main" id="{A3F85A09-DF7E-E2E1-29A7-2D579471CA4E}"/>
                </a:ext>
              </a:extLst>
            </p:cNvPr>
            <p:cNvSpPr/>
            <p:nvPr/>
          </p:nvSpPr>
          <p:spPr>
            <a:xfrm>
              <a:off x="10418064" y="461974"/>
              <a:ext cx="1279315" cy="276999"/>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endParaRPr lang="en-US" sz="1200">
                <a:solidFill>
                  <a:srgbClr val="000000"/>
                </a:solidFill>
                <a:latin typeface="Adobe Clean ExtraBold"/>
              </a:endParaRPr>
            </a:p>
          </p:txBody>
        </p:sp>
        <p:sp>
          <p:nvSpPr>
            <p:cNvPr id="12" name="Freeform: Shape 11">
              <a:extLst>
                <a:ext uri="{FF2B5EF4-FFF2-40B4-BE49-F238E27FC236}">
                  <a16:creationId xmlns:a16="http://schemas.microsoft.com/office/drawing/2014/main" id="{EB0CB998-C997-206F-6D7E-0345BB19F864}"/>
                </a:ext>
              </a:extLst>
            </p:cNvPr>
            <p:cNvSpPr/>
            <p:nvPr/>
          </p:nvSpPr>
          <p:spPr>
            <a:xfrm>
              <a:off x="9837503"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1798">
                <a:solidFill>
                  <a:srgbClr val="000000"/>
                </a:solidFill>
                <a:latin typeface="Adobe Clean"/>
              </a:endParaRPr>
            </a:p>
          </p:txBody>
        </p:sp>
      </p:grpSp>
      <p:sp>
        <p:nvSpPr>
          <p:cNvPr id="6" name="Rectangle 5">
            <a:extLst>
              <a:ext uri="{FF2B5EF4-FFF2-40B4-BE49-F238E27FC236}">
                <a16:creationId xmlns:a16="http://schemas.microsoft.com/office/drawing/2014/main" id="{258CC611-4636-5208-ADAC-D9BB44F5E637}"/>
              </a:ext>
            </a:extLst>
          </p:cNvPr>
          <p:cNvSpPr/>
          <p:nvPr/>
        </p:nvSpPr>
        <p:spPr>
          <a:xfrm>
            <a:off x="10418064" y="369642"/>
            <a:ext cx="1279315" cy="461665"/>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r>
              <a:rPr lang="en-US" sz="1200" dirty="0">
                <a:solidFill>
                  <a:srgbClr val="000000"/>
                </a:solidFill>
                <a:latin typeface="Adobe Clean ExtraBold"/>
              </a:rPr>
              <a:t>Marketo Engage</a:t>
            </a:r>
          </a:p>
          <a:p>
            <a:pPr defTabSz="577504">
              <a:defRPr/>
            </a:pPr>
            <a:r>
              <a:rPr lang="en-US" sz="1200" dirty="0">
                <a:solidFill>
                  <a:srgbClr val="000000"/>
                </a:solidFill>
                <a:latin typeface="Adobe Clean ExtraBold"/>
              </a:rPr>
              <a:t>Modern UX</a:t>
            </a:r>
          </a:p>
        </p:txBody>
      </p:sp>
      <p:pic>
        <p:nvPicPr>
          <p:cNvPr id="5" name="Picture 4" descr="A screenshot of a computer&#10;&#10;Description automatically generated">
            <a:extLst>
              <a:ext uri="{FF2B5EF4-FFF2-40B4-BE49-F238E27FC236}">
                <a16:creationId xmlns:a16="http://schemas.microsoft.com/office/drawing/2014/main" id="{37B12110-B630-8F5B-CF0C-7D86DC3029FD}"/>
              </a:ext>
            </a:extLst>
          </p:cNvPr>
          <p:cNvPicPr>
            <a:picLocks noChangeAspect="1"/>
          </p:cNvPicPr>
          <p:nvPr/>
        </p:nvPicPr>
        <p:blipFill>
          <a:blip r:embed="rId4"/>
          <a:stretch>
            <a:fillRect/>
          </a:stretch>
        </p:blipFill>
        <p:spPr>
          <a:xfrm>
            <a:off x="6949627" y="2157754"/>
            <a:ext cx="5730427" cy="3580306"/>
          </a:xfrm>
          <a:prstGeom prst="rect">
            <a:avLst/>
          </a:prstGeom>
        </p:spPr>
      </p:pic>
      <p:grpSp>
        <p:nvGrpSpPr>
          <p:cNvPr id="13" name="Group 12">
            <a:extLst>
              <a:ext uri="{FF2B5EF4-FFF2-40B4-BE49-F238E27FC236}">
                <a16:creationId xmlns:a16="http://schemas.microsoft.com/office/drawing/2014/main" id="{21049434-A22B-B44A-217B-96B4F3FF5006}"/>
              </a:ext>
            </a:extLst>
          </p:cNvPr>
          <p:cNvGrpSpPr/>
          <p:nvPr/>
        </p:nvGrpSpPr>
        <p:grpSpPr>
          <a:xfrm>
            <a:off x="329029" y="2016113"/>
            <a:ext cx="681422" cy="681422"/>
            <a:chOff x="329029" y="2100295"/>
            <a:chExt cx="681422" cy="681422"/>
          </a:xfrm>
        </p:grpSpPr>
        <p:grpSp>
          <p:nvGrpSpPr>
            <p:cNvPr id="14" name="Group 13">
              <a:extLst>
                <a:ext uri="{FF2B5EF4-FFF2-40B4-BE49-F238E27FC236}">
                  <a16:creationId xmlns:a16="http://schemas.microsoft.com/office/drawing/2014/main" id="{6A43F191-3EB5-12AD-F3FE-28387A71C670}"/>
                </a:ext>
              </a:extLst>
            </p:cNvPr>
            <p:cNvGrpSpPr/>
            <p:nvPr/>
          </p:nvGrpSpPr>
          <p:grpSpPr>
            <a:xfrm>
              <a:off x="329029" y="2100295"/>
              <a:ext cx="681422" cy="681422"/>
              <a:chOff x="5378677" y="2730500"/>
              <a:chExt cx="2095500" cy="2095500"/>
            </a:xfrm>
          </p:grpSpPr>
          <p:sp>
            <p:nvSpPr>
              <p:cNvPr id="17" name="Oval 16">
                <a:extLst>
                  <a:ext uri="{FF2B5EF4-FFF2-40B4-BE49-F238E27FC236}">
                    <a16:creationId xmlns:a16="http://schemas.microsoft.com/office/drawing/2014/main" id="{7A90C6E2-7DA6-A2F9-A48E-8E2EC7D847CF}"/>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8" name="Oval 17">
                <a:extLst>
                  <a:ext uri="{FF2B5EF4-FFF2-40B4-BE49-F238E27FC236}">
                    <a16:creationId xmlns:a16="http://schemas.microsoft.com/office/drawing/2014/main" id="{D97B4B8D-1B3E-5642-9FC7-ADB6C1F95067}"/>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5" name="Oval 14">
              <a:extLst>
                <a:ext uri="{FF2B5EF4-FFF2-40B4-BE49-F238E27FC236}">
                  <a16:creationId xmlns:a16="http://schemas.microsoft.com/office/drawing/2014/main" id="{177F1453-E25D-962E-7F08-0114F54DE0CE}"/>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6" name="Shape 2581">
              <a:extLst>
                <a:ext uri="{FF2B5EF4-FFF2-40B4-BE49-F238E27FC236}">
                  <a16:creationId xmlns:a16="http://schemas.microsoft.com/office/drawing/2014/main" id="{702A851E-B5A7-94F1-61CA-78272DB41FD3}"/>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9" name="Rectangle 18">
            <a:extLst>
              <a:ext uri="{FF2B5EF4-FFF2-40B4-BE49-F238E27FC236}">
                <a16:creationId xmlns:a16="http://schemas.microsoft.com/office/drawing/2014/main" id="{FA56EDE6-34E6-DB13-AE72-B22B59ACA0AB}"/>
              </a:ext>
            </a:extLst>
          </p:cNvPr>
          <p:cNvSpPr/>
          <p:nvPr/>
        </p:nvSpPr>
        <p:spPr>
          <a:xfrm>
            <a:off x="1080061" y="2055857"/>
            <a:ext cx="5260386" cy="3693319"/>
          </a:xfrm>
          <a:prstGeom prst="rect">
            <a:avLst/>
          </a:prstGeom>
        </p:spPr>
        <p:txBody>
          <a:bodyPr wrap="square" lIns="91440" tIns="45720" rIns="91440" bIns="45720" anchor="t">
            <a:spAutoFit/>
          </a:bodyPr>
          <a:lstStyle/>
          <a:p>
            <a:pPr defTabSz="913852">
              <a:defRPr/>
            </a:pPr>
            <a:r>
              <a:rPr lang="en-US" kern="0" dirty="0">
                <a:latin typeface="+mj-lt"/>
              </a:rPr>
              <a:t>Used By Count Column in Landing Page and Email Templates, Forms and Snippets  to provide a glance of asset usage in List Views</a:t>
            </a:r>
          </a:p>
          <a:p>
            <a:pPr defTabSz="913852">
              <a:defRPr/>
            </a:pPr>
            <a:endParaRPr lang="en-US" sz="2000" kern="0" dirty="0">
              <a:latin typeface="+mj-lt"/>
            </a:endParaRPr>
          </a:p>
          <a:p>
            <a:pPr marL="285115" lvl="1" indent="-285115">
              <a:buFont typeface="Arial,Sans-Serif" panose="020B0604020202020204" pitchFamily="34" charset="0"/>
              <a:buChar char="•"/>
              <a:defRPr/>
            </a:pPr>
            <a:r>
              <a:rPr lang="en-US" sz="1600" kern="0" dirty="0">
                <a:latin typeface="Adobe Clean SemiLight"/>
              </a:rPr>
              <a:t>Used By Emails count column for Email Templates and Snippets as well as Used By Pages count column for Forms, Landing Page Templates and Snippets have been added to the List Views</a:t>
            </a: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Font typeface="Arial,Sans-Serif" panose="020B0604020202020204" pitchFamily="34" charset="0"/>
              <a:buChar char="•"/>
              <a:defRPr/>
            </a:pPr>
            <a:r>
              <a:rPr lang="en-US" sz="1600" kern="0" dirty="0">
                <a:latin typeface="Adobe Clean SemiLight"/>
              </a:rPr>
              <a:t>Separate checkbox "Show used by count" available to enable the column to improve load-time performance</a:t>
            </a:r>
            <a:endParaRPr lang="en-US" sz="1600" kern="0" dirty="0">
              <a:ea typeface="+mn-lt"/>
              <a:cs typeface="+mn-lt"/>
            </a:endParaRPr>
          </a:p>
          <a:p>
            <a:pPr marL="285750" indent="-285750" defTabSz="913852">
              <a:buFont typeface="Arial" panose="020B0604020202020204" pitchFamily="34" charset="0"/>
              <a:buChar char="•"/>
              <a:defRPr/>
            </a:pPr>
            <a:endParaRPr lang="en-US" sz="1600" kern="0" dirty="0">
              <a:latin typeface="Adobe Clean SemiLight"/>
              <a:ea typeface="+mn-lt"/>
              <a:cs typeface="+mn-lt"/>
            </a:endParaRPr>
          </a:p>
          <a:p>
            <a:pPr marL="285115" lvl="1" indent="-285115">
              <a:buFont typeface="Arial,Sans-Serif" panose="020B0604020202020204" pitchFamily="34" charset="0"/>
              <a:buChar char="•"/>
              <a:defRPr/>
            </a:pPr>
            <a:r>
              <a:rPr lang="en-US" sz="1600" kern="0" dirty="0">
                <a:ea typeface="+mn-lt"/>
                <a:cs typeface="+mn-lt"/>
              </a:rPr>
              <a:t>Option to sort in ascending and descending order is currently not available.</a:t>
            </a:r>
          </a:p>
        </p:txBody>
      </p:sp>
      <p:pic>
        <p:nvPicPr>
          <p:cNvPr id="21" name="Graphic 8">
            <a:extLst>
              <a:ext uri="{FF2B5EF4-FFF2-40B4-BE49-F238E27FC236}">
                <a16:creationId xmlns:a16="http://schemas.microsoft.com/office/drawing/2014/main" id="{D422782A-6F98-1D3B-5DA3-FFFC678DC9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840" y="466939"/>
            <a:ext cx="418052" cy="282184"/>
          </a:xfrm>
          <a:prstGeom prst="rect">
            <a:avLst/>
          </a:prstGeom>
        </p:spPr>
      </p:pic>
    </p:spTree>
    <p:extLst>
      <p:ext uri="{BB962C8B-B14F-4D97-AF65-F5344CB8AC3E}">
        <p14:creationId xmlns:p14="http://schemas.microsoft.com/office/powerpoint/2010/main" val="411437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a:xfrm>
            <a:off x="304801" y="287507"/>
            <a:ext cx="9384110" cy="674518"/>
          </a:xfrm>
        </p:spPr>
        <p:txBody>
          <a:bodyPr anchor="t"/>
          <a:lstStyle/>
          <a:p>
            <a:r>
              <a:rPr lang="en-US" sz="2800" b="1" dirty="0">
                <a:solidFill>
                  <a:schemeClr val="accent6"/>
                </a:solidFill>
                <a:latin typeface="Adobe Clean ExtraBold"/>
              </a:rPr>
              <a:t>Modern UX: </a:t>
            </a:r>
            <a:r>
              <a:rPr lang="en-US" b="1" dirty="0">
                <a:solidFill>
                  <a:schemeClr val="accent6"/>
                </a:solidFill>
                <a:latin typeface="Adobe Clean ExtraBold"/>
              </a:rPr>
              <a:t>Used By Tab for Design Studio Details Views</a:t>
            </a:r>
            <a:br>
              <a:rPr lang="en-US" b="1" dirty="0">
                <a:solidFill>
                  <a:schemeClr val="accent6"/>
                </a:solidFill>
                <a:latin typeface="Adobe Clean ExtraBold"/>
              </a:rPr>
            </a:br>
            <a:r>
              <a:rPr lang="en-US" sz="1800" kern="0" dirty="0">
                <a:solidFill>
                  <a:schemeClr val="tx1"/>
                </a:solidFill>
                <a:latin typeface="Adobe Clean SemiLight"/>
              </a:rPr>
              <a:t>Derive usage information of an individual asset in terms of details of other assets that are using this individual asset.</a:t>
            </a:r>
            <a:endParaRPr lang="en-US" sz="2800" b="1" dirty="0">
              <a:solidFill>
                <a:schemeClr val="tx1"/>
              </a:solidFill>
              <a:latin typeface="Adobe Clean ExtraBold"/>
            </a:endParaRPr>
          </a:p>
        </p:txBody>
      </p:sp>
      <p:pic>
        <p:nvPicPr>
          <p:cNvPr id="42" name="Picture 41">
            <a:extLst>
              <a:ext uri="{FF2B5EF4-FFF2-40B4-BE49-F238E27FC236}">
                <a16:creationId xmlns:a16="http://schemas.microsoft.com/office/drawing/2014/main" id="{678F302B-B3CE-4385-A40D-93A04AF7FDB2}"/>
              </a:ext>
            </a:extLst>
          </p:cNvPr>
          <p:cNvPicPr>
            <a:picLocks noChangeAspect="1"/>
          </p:cNvPicPr>
          <p:nvPr/>
        </p:nvPicPr>
        <p:blipFill rotWithShape="1">
          <a:blip r:embed="rId3"/>
          <a:srcRect l="11274" t="13129" r="10604"/>
          <a:stretch/>
        </p:blipFill>
        <p:spPr>
          <a:xfrm>
            <a:off x="5953323" y="1874242"/>
            <a:ext cx="7768360" cy="5125716"/>
          </a:xfrm>
          <a:prstGeom prst="rect">
            <a:avLst/>
          </a:prstGeom>
        </p:spPr>
      </p:pic>
      <p:sp>
        <p:nvSpPr>
          <p:cNvPr id="25" name="Shape 2778">
            <a:extLst>
              <a:ext uri="{FF2B5EF4-FFF2-40B4-BE49-F238E27FC236}">
                <a16:creationId xmlns:a16="http://schemas.microsoft.com/office/drawing/2014/main" id="{0A02BD97-8B29-FE48-BDDD-301C1CC6114A}"/>
              </a:ext>
            </a:extLst>
          </p:cNvPr>
          <p:cNvSpPr/>
          <p:nvPr/>
        </p:nvSpPr>
        <p:spPr>
          <a:xfrm>
            <a:off x="9904714" y="380450"/>
            <a:ext cx="443574" cy="44357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nvGrpSpPr>
          <p:cNvPr id="3" name="Group 2">
            <a:extLst>
              <a:ext uri="{FF2B5EF4-FFF2-40B4-BE49-F238E27FC236}">
                <a16:creationId xmlns:a16="http://schemas.microsoft.com/office/drawing/2014/main" id="{2B4451E1-626D-1F67-31B5-AB2910252D77}"/>
              </a:ext>
            </a:extLst>
          </p:cNvPr>
          <p:cNvGrpSpPr/>
          <p:nvPr/>
        </p:nvGrpSpPr>
        <p:grpSpPr>
          <a:xfrm>
            <a:off x="9688912" y="-461403"/>
            <a:ext cx="2145425" cy="1508103"/>
            <a:chOff x="9688912" y="-461403"/>
            <a:chExt cx="2145425" cy="1508103"/>
          </a:xfrm>
        </p:grpSpPr>
        <p:sp>
          <p:nvSpPr>
            <p:cNvPr id="8" name="Rectangle: Rounded Corners 7">
              <a:extLst>
                <a:ext uri="{FF2B5EF4-FFF2-40B4-BE49-F238E27FC236}">
                  <a16:creationId xmlns:a16="http://schemas.microsoft.com/office/drawing/2014/main" id="{6532B906-22D4-44D5-5781-528D388A0B30}"/>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endParaRPr lang="en-GB" sz="1799" kern="0">
                <a:solidFill>
                  <a:srgbClr val="FFFFFF"/>
                </a:solidFill>
                <a:latin typeface="Adobe Clean SemiLight" panose="020B0403020404020204" pitchFamily="34" charset="0"/>
              </a:endParaRPr>
            </a:p>
          </p:txBody>
        </p:sp>
        <p:sp>
          <p:nvSpPr>
            <p:cNvPr id="9" name="Rectangle: Rounded Corners 8">
              <a:extLst>
                <a:ext uri="{FF2B5EF4-FFF2-40B4-BE49-F238E27FC236}">
                  <a16:creationId xmlns:a16="http://schemas.microsoft.com/office/drawing/2014/main" id="{8E72E3D5-B45E-FC39-4013-29149DD773B7}"/>
                </a:ext>
              </a:extLst>
            </p:cNvPr>
            <p:cNvSpPr/>
            <p:nvPr/>
          </p:nvSpPr>
          <p:spPr>
            <a:xfrm rot="5400000">
              <a:off x="10429802"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0" name="Rectangle: Rounded Corners 9">
              <a:extLst>
                <a:ext uri="{FF2B5EF4-FFF2-40B4-BE49-F238E27FC236}">
                  <a16:creationId xmlns:a16="http://schemas.microsoft.com/office/drawing/2014/main" id="{CE0E858A-6F0D-6C64-9DF5-337B94B6A93C}"/>
                </a:ext>
              </a:extLst>
            </p:cNvPr>
            <p:cNvSpPr/>
            <p:nvPr/>
          </p:nvSpPr>
          <p:spPr>
            <a:xfrm rot="5400000">
              <a:off x="10429802"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1" name="Rectangle 10">
              <a:extLst>
                <a:ext uri="{FF2B5EF4-FFF2-40B4-BE49-F238E27FC236}">
                  <a16:creationId xmlns:a16="http://schemas.microsoft.com/office/drawing/2014/main" id="{A3F85A09-DF7E-E2E1-29A7-2D579471CA4E}"/>
                </a:ext>
              </a:extLst>
            </p:cNvPr>
            <p:cNvSpPr/>
            <p:nvPr/>
          </p:nvSpPr>
          <p:spPr>
            <a:xfrm>
              <a:off x="10418064" y="461974"/>
              <a:ext cx="1279315" cy="276999"/>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endParaRPr lang="en-US" sz="1200">
                <a:solidFill>
                  <a:srgbClr val="000000"/>
                </a:solidFill>
                <a:latin typeface="Adobe Clean ExtraBold"/>
              </a:endParaRPr>
            </a:p>
          </p:txBody>
        </p:sp>
        <p:sp>
          <p:nvSpPr>
            <p:cNvPr id="12" name="Freeform: Shape 11">
              <a:extLst>
                <a:ext uri="{FF2B5EF4-FFF2-40B4-BE49-F238E27FC236}">
                  <a16:creationId xmlns:a16="http://schemas.microsoft.com/office/drawing/2014/main" id="{EB0CB998-C997-206F-6D7E-0345BB19F864}"/>
                </a:ext>
              </a:extLst>
            </p:cNvPr>
            <p:cNvSpPr/>
            <p:nvPr/>
          </p:nvSpPr>
          <p:spPr>
            <a:xfrm>
              <a:off x="9837503"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1798">
                <a:solidFill>
                  <a:srgbClr val="000000"/>
                </a:solidFill>
                <a:latin typeface="Adobe Clean"/>
              </a:endParaRPr>
            </a:p>
          </p:txBody>
        </p:sp>
      </p:grpSp>
      <p:sp>
        <p:nvSpPr>
          <p:cNvPr id="6" name="Rectangle 5">
            <a:extLst>
              <a:ext uri="{FF2B5EF4-FFF2-40B4-BE49-F238E27FC236}">
                <a16:creationId xmlns:a16="http://schemas.microsoft.com/office/drawing/2014/main" id="{258CC611-4636-5208-ADAC-D9BB44F5E637}"/>
              </a:ext>
            </a:extLst>
          </p:cNvPr>
          <p:cNvSpPr/>
          <p:nvPr/>
        </p:nvSpPr>
        <p:spPr>
          <a:xfrm>
            <a:off x="10418064" y="369642"/>
            <a:ext cx="1279315" cy="461665"/>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r>
              <a:rPr lang="en-US" sz="1200" dirty="0">
                <a:solidFill>
                  <a:srgbClr val="000000"/>
                </a:solidFill>
                <a:latin typeface="Adobe Clean ExtraBold"/>
              </a:rPr>
              <a:t>Marketo Engage</a:t>
            </a:r>
          </a:p>
          <a:p>
            <a:pPr defTabSz="577504">
              <a:defRPr/>
            </a:pPr>
            <a:r>
              <a:rPr lang="en-US" sz="1200" dirty="0">
                <a:solidFill>
                  <a:srgbClr val="000000"/>
                </a:solidFill>
                <a:latin typeface="Adobe Clean ExtraBold"/>
              </a:rPr>
              <a:t>Modern UX</a:t>
            </a:r>
          </a:p>
        </p:txBody>
      </p:sp>
      <p:pic>
        <p:nvPicPr>
          <p:cNvPr id="2" name="Picture 1" descr="A screenshot of a computer&#10;&#10;Description automatically generated">
            <a:extLst>
              <a:ext uri="{FF2B5EF4-FFF2-40B4-BE49-F238E27FC236}">
                <a16:creationId xmlns:a16="http://schemas.microsoft.com/office/drawing/2014/main" id="{C16AF93F-AF3F-638A-CCE2-CB9F76DCA5A6}"/>
              </a:ext>
            </a:extLst>
          </p:cNvPr>
          <p:cNvPicPr>
            <a:picLocks noChangeAspect="1"/>
          </p:cNvPicPr>
          <p:nvPr/>
        </p:nvPicPr>
        <p:blipFill>
          <a:blip r:embed="rId4"/>
          <a:stretch>
            <a:fillRect/>
          </a:stretch>
        </p:blipFill>
        <p:spPr>
          <a:xfrm>
            <a:off x="6942016" y="2180623"/>
            <a:ext cx="5752123" cy="3561599"/>
          </a:xfrm>
          <a:prstGeom prst="rect">
            <a:avLst/>
          </a:prstGeom>
        </p:spPr>
      </p:pic>
      <p:pic>
        <p:nvPicPr>
          <p:cNvPr id="5" name="Graphic 8">
            <a:extLst>
              <a:ext uri="{FF2B5EF4-FFF2-40B4-BE49-F238E27FC236}">
                <a16:creationId xmlns:a16="http://schemas.microsoft.com/office/drawing/2014/main" id="{54CE57F8-F4DF-F02F-DEF1-25505AF9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840" y="466939"/>
            <a:ext cx="418052" cy="282184"/>
          </a:xfrm>
          <a:prstGeom prst="rect">
            <a:avLst/>
          </a:prstGeom>
        </p:spPr>
      </p:pic>
      <p:grpSp>
        <p:nvGrpSpPr>
          <p:cNvPr id="14" name="Group 13">
            <a:extLst>
              <a:ext uri="{FF2B5EF4-FFF2-40B4-BE49-F238E27FC236}">
                <a16:creationId xmlns:a16="http://schemas.microsoft.com/office/drawing/2014/main" id="{B9B93D68-0C92-7CAD-A72D-1F63C0807199}"/>
              </a:ext>
            </a:extLst>
          </p:cNvPr>
          <p:cNvGrpSpPr/>
          <p:nvPr/>
        </p:nvGrpSpPr>
        <p:grpSpPr>
          <a:xfrm>
            <a:off x="329029" y="2016113"/>
            <a:ext cx="681422" cy="681422"/>
            <a:chOff x="329029" y="2100295"/>
            <a:chExt cx="681422" cy="681422"/>
          </a:xfrm>
        </p:grpSpPr>
        <p:grpSp>
          <p:nvGrpSpPr>
            <p:cNvPr id="15" name="Group 14">
              <a:extLst>
                <a:ext uri="{FF2B5EF4-FFF2-40B4-BE49-F238E27FC236}">
                  <a16:creationId xmlns:a16="http://schemas.microsoft.com/office/drawing/2014/main" id="{C1DBD0CA-D5C1-6E5B-7CC8-F88E67B0B7DE}"/>
                </a:ext>
              </a:extLst>
            </p:cNvPr>
            <p:cNvGrpSpPr/>
            <p:nvPr/>
          </p:nvGrpSpPr>
          <p:grpSpPr>
            <a:xfrm>
              <a:off x="329029" y="2100295"/>
              <a:ext cx="681422" cy="681422"/>
              <a:chOff x="5378677" y="2730500"/>
              <a:chExt cx="2095500" cy="2095500"/>
            </a:xfrm>
          </p:grpSpPr>
          <p:sp>
            <p:nvSpPr>
              <p:cNvPr id="18" name="Oval 17">
                <a:extLst>
                  <a:ext uri="{FF2B5EF4-FFF2-40B4-BE49-F238E27FC236}">
                    <a16:creationId xmlns:a16="http://schemas.microsoft.com/office/drawing/2014/main" id="{FA1FCEC7-EA75-87EC-008A-CEB0A38EE754}"/>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9" name="Oval 18">
                <a:extLst>
                  <a:ext uri="{FF2B5EF4-FFF2-40B4-BE49-F238E27FC236}">
                    <a16:creationId xmlns:a16="http://schemas.microsoft.com/office/drawing/2014/main" id="{1E8FD1A4-C09E-5B5D-79ED-7498A34A2E89}"/>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6" name="Oval 15">
              <a:extLst>
                <a:ext uri="{FF2B5EF4-FFF2-40B4-BE49-F238E27FC236}">
                  <a16:creationId xmlns:a16="http://schemas.microsoft.com/office/drawing/2014/main" id="{7ED297AA-9C08-D53C-84C4-60F3DDC12E55}"/>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7" name="Shape 2581">
              <a:extLst>
                <a:ext uri="{FF2B5EF4-FFF2-40B4-BE49-F238E27FC236}">
                  <a16:creationId xmlns:a16="http://schemas.microsoft.com/office/drawing/2014/main" id="{74E0EE27-F931-B1F0-7646-2173B26B946F}"/>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20" name="Rectangle 19">
            <a:extLst>
              <a:ext uri="{FF2B5EF4-FFF2-40B4-BE49-F238E27FC236}">
                <a16:creationId xmlns:a16="http://schemas.microsoft.com/office/drawing/2014/main" id="{827623D4-C5F4-BD63-9CF3-6001E3280DF7}"/>
              </a:ext>
            </a:extLst>
          </p:cNvPr>
          <p:cNvSpPr/>
          <p:nvPr/>
        </p:nvSpPr>
        <p:spPr>
          <a:xfrm>
            <a:off x="1080061" y="2055857"/>
            <a:ext cx="5260386" cy="3693319"/>
          </a:xfrm>
          <a:prstGeom prst="rect">
            <a:avLst/>
          </a:prstGeom>
        </p:spPr>
        <p:txBody>
          <a:bodyPr wrap="square" lIns="91440" tIns="45720" rIns="91440" bIns="45720" anchor="t">
            <a:spAutoFit/>
          </a:bodyPr>
          <a:lstStyle/>
          <a:p>
            <a:pPr defTabSz="913852">
              <a:defRPr/>
            </a:pPr>
            <a:r>
              <a:rPr lang="en-US" kern="0" dirty="0">
                <a:latin typeface="+mj-lt"/>
              </a:rPr>
              <a:t>Used By Tab in Email as well as Images &amp; Files Detail View to provide a glance of asset using the asset under consideration</a:t>
            </a:r>
          </a:p>
          <a:p>
            <a:pPr defTabSz="913852">
              <a:defRPr/>
            </a:pPr>
            <a:endParaRPr lang="en-US" sz="2000" kern="0" dirty="0">
              <a:latin typeface="+mj-lt"/>
            </a:endParaRPr>
          </a:p>
          <a:p>
            <a:pPr marL="285115" lvl="1" indent="-285115">
              <a:buFont typeface="Arial,Sans-Serif" panose="020B0604020202020204" pitchFamily="34" charset="0"/>
              <a:buChar char="•"/>
              <a:defRPr/>
            </a:pPr>
            <a:r>
              <a:rPr lang="en-US" sz="1600" kern="0" dirty="0">
                <a:latin typeface="Adobe Clean SemiLight"/>
              </a:rPr>
              <a:t>Used By Tab placed in the Overview menu besides the Details Tab to provide usage association of the asset under consideration.</a:t>
            </a: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Font typeface="Arial,Sans-Serif" panose="020B0604020202020204" pitchFamily="34" charset="0"/>
              <a:buChar char="•"/>
              <a:defRPr/>
            </a:pPr>
            <a:r>
              <a:rPr lang="en-US" sz="1600" kern="0" dirty="0">
                <a:latin typeface="Adobe Clean SemiLight"/>
              </a:rPr>
              <a:t>Hyperlinked asset name to navigate to the asset to uncover more details, if needed. Asset type helps to understand what type of asset uses the asset under consideration.</a:t>
            </a:r>
            <a:endParaRPr lang="en-US" sz="1600" kern="0" dirty="0">
              <a:ea typeface="+mn-lt"/>
              <a:cs typeface="+mn-lt"/>
            </a:endParaRPr>
          </a:p>
          <a:p>
            <a:pPr marL="285750" indent="-285750" defTabSz="913852">
              <a:buFont typeface="Arial" panose="020B0604020202020204" pitchFamily="34" charset="0"/>
              <a:buChar char="•"/>
              <a:defRPr/>
            </a:pPr>
            <a:endParaRPr lang="en-US" sz="1600" kern="0" dirty="0">
              <a:latin typeface="Adobe Clean SemiLight"/>
              <a:ea typeface="+mn-lt"/>
              <a:cs typeface="+mn-lt"/>
            </a:endParaRPr>
          </a:p>
          <a:p>
            <a:pPr marL="285115" lvl="1" indent="-285115">
              <a:buFont typeface="Arial,Sans-Serif" panose="020B0604020202020204" pitchFamily="34" charset="0"/>
              <a:buChar char="•"/>
              <a:defRPr/>
            </a:pPr>
            <a:r>
              <a:rPr lang="en-US" sz="1600" kern="0" dirty="0">
                <a:ea typeface="+mn-lt"/>
                <a:cs typeface="+mn-lt"/>
              </a:rPr>
              <a:t>Search and Filter option available to segregate the assets using the asset under consideration by asset types.</a:t>
            </a:r>
            <a:endParaRPr lang="en-US" sz="1600" dirty="0"/>
          </a:p>
        </p:txBody>
      </p:sp>
    </p:spTree>
    <p:extLst>
      <p:ext uri="{BB962C8B-B14F-4D97-AF65-F5344CB8AC3E}">
        <p14:creationId xmlns:p14="http://schemas.microsoft.com/office/powerpoint/2010/main" val="6643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a:xfrm>
            <a:off x="304801" y="287506"/>
            <a:ext cx="9331446" cy="879119"/>
          </a:xfrm>
        </p:spPr>
        <p:txBody>
          <a:bodyPr/>
          <a:lstStyle/>
          <a:p>
            <a:r>
              <a:rPr lang="en-US" sz="2800" b="1" dirty="0">
                <a:solidFill>
                  <a:schemeClr val="accent6"/>
                </a:solidFill>
                <a:latin typeface="Adobe Clean ExtraBold"/>
              </a:rPr>
              <a:t>Interactive Webinars</a:t>
            </a:r>
            <a:r>
              <a:rPr lang="en-US" b="1" dirty="0">
                <a:solidFill>
                  <a:schemeClr val="accent6"/>
                </a:solidFill>
                <a:latin typeface="Adobe Clean ExtraBold"/>
              </a:rPr>
              <a:t>: Localization</a:t>
            </a:r>
            <a:br>
              <a:rPr lang="en-US" b="1" dirty="0">
                <a:solidFill>
                  <a:schemeClr val="accent6"/>
                </a:solidFill>
                <a:latin typeface="Adobe Clean ExtraBold"/>
              </a:rPr>
            </a:br>
            <a:r>
              <a:rPr lang="en-US" sz="1800" kern="0" dirty="0">
                <a:solidFill>
                  <a:schemeClr val="tx1"/>
                </a:solidFill>
                <a:latin typeface="Adobe Clean SemiLight"/>
              </a:rPr>
              <a:t>Access Interactive Webinars' Marketo interface localized to the language of the Interactive Webinar User separate from the Delivery Language of the webinar.</a:t>
            </a:r>
            <a:endParaRPr lang="en-US" dirty="0">
              <a:solidFill>
                <a:schemeClr val="tx1"/>
              </a:solidFill>
            </a:endParaRPr>
          </a:p>
        </p:txBody>
      </p:sp>
      <p:pic>
        <p:nvPicPr>
          <p:cNvPr id="42" name="Picture 41">
            <a:extLst>
              <a:ext uri="{FF2B5EF4-FFF2-40B4-BE49-F238E27FC236}">
                <a16:creationId xmlns:a16="http://schemas.microsoft.com/office/drawing/2014/main" id="{678F302B-B3CE-4385-A40D-93A04AF7FDB2}"/>
              </a:ext>
            </a:extLst>
          </p:cNvPr>
          <p:cNvPicPr>
            <a:picLocks noChangeAspect="1"/>
          </p:cNvPicPr>
          <p:nvPr/>
        </p:nvPicPr>
        <p:blipFill rotWithShape="1">
          <a:blip r:embed="rId3"/>
          <a:srcRect l="11274" t="13129" r="10604"/>
          <a:stretch/>
        </p:blipFill>
        <p:spPr>
          <a:xfrm>
            <a:off x="5953323" y="1874242"/>
            <a:ext cx="7768360" cy="5125716"/>
          </a:xfrm>
          <a:prstGeom prst="rect">
            <a:avLst/>
          </a:prstGeom>
        </p:spPr>
      </p:pic>
      <p:sp>
        <p:nvSpPr>
          <p:cNvPr id="47" name="Content Placeholder 4">
            <a:extLst>
              <a:ext uri="{FF2B5EF4-FFF2-40B4-BE49-F238E27FC236}">
                <a16:creationId xmlns:a16="http://schemas.microsoft.com/office/drawing/2014/main" id="{816C6BB9-8444-48A1-8CA9-B647930BEC36}"/>
              </a:ext>
            </a:extLst>
          </p:cNvPr>
          <p:cNvSpPr txBox="1">
            <a:spLocks/>
          </p:cNvSpPr>
          <p:nvPr/>
        </p:nvSpPr>
        <p:spPr>
          <a:xfrm>
            <a:off x="372564" y="832681"/>
            <a:ext cx="7980549" cy="442827"/>
          </a:xfrm>
          <a:prstGeom prst="rect">
            <a:avLst/>
          </a:prstGeom>
        </p:spPr>
        <p:txBody>
          <a:bodyPr vert="horz" lIns="45720" tIns="54386" rIns="45720" bIns="54386" rtlCol="0" anchor="t">
            <a:noAutofit/>
          </a:bodyPr>
          <a:lstStyle>
            <a:defPPr>
              <a:defRPr lang="en-US"/>
            </a:defPPr>
            <a:lvl1pPr indent="0" defTabSz="1088291">
              <a:spcBef>
                <a:spcPts val="0"/>
              </a:spcBef>
              <a:buClr>
                <a:schemeClr val="bg1">
                  <a:lumMod val="50000"/>
                </a:schemeClr>
              </a:buClr>
              <a:buSzPct val="70000"/>
              <a:buFont typeface="Wingdings" pitchFamily="2" charset="2"/>
              <a:buNone/>
              <a:defRPr sz="1799">
                <a:solidFill>
                  <a:schemeClr val="tx1">
                    <a:lumMod val="75000"/>
                    <a:lumOff val="25000"/>
                  </a:schemeClr>
                </a:solidFill>
                <a:latin typeface="Adobe Clean Light" pitchFamily="34" charset="0"/>
              </a:defRPr>
            </a:lvl1pPr>
            <a:lvl2pPr marL="551703" indent="-275852" defTabSz="1088291">
              <a:spcBef>
                <a:spcPts val="714"/>
              </a:spcBef>
              <a:buClr>
                <a:schemeClr val="bg1">
                  <a:lumMod val="50000"/>
                </a:schemeClr>
              </a:buClr>
              <a:buSzPct val="70000"/>
              <a:buFont typeface="Wingdings" pitchFamily="2" charset="2"/>
              <a:buChar char="§"/>
              <a:defRPr sz="2000"/>
            </a:lvl2pPr>
            <a:lvl3pPr marL="751979" indent="-200276" defTabSz="1088291">
              <a:spcBef>
                <a:spcPts val="714"/>
              </a:spcBef>
              <a:buClr>
                <a:schemeClr val="bg1">
                  <a:lumMod val="50000"/>
                </a:schemeClr>
              </a:buClr>
              <a:buSzPct val="70000"/>
              <a:buFont typeface="Wingdings" pitchFamily="2" charset="2"/>
              <a:buChar char="§"/>
            </a:lvl3pPr>
            <a:lvl4pPr marL="950366" indent="-198387" defTabSz="1088291">
              <a:spcBef>
                <a:spcPts val="714"/>
              </a:spcBef>
              <a:buClr>
                <a:schemeClr val="bg1">
                  <a:lumMod val="50000"/>
                </a:schemeClr>
              </a:buClr>
              <a:buSzPct val="70000"/>
              <a:buFont typeface="Wingdings" pitchFamily="2" charset="2"/>
              <a:buChar char="§"/>
            </a:lvl4pPr>
            <a:lvl5pPr marL="1088291" indent="-137926" defTabSz="1088291">
              <a:spcBef>
                <a:spcPts val="714"/>
              </a:spcBef>
              <a:buClr>
                <a:schemeClr val="bg1">
                  <a:lumMod val="50000"/>
                </a:schemeClr>
              </a:buClr>
              <a:buSzPct val="70000"/>
              <a:buFont typeface="Wingdings" pitchFamily="2" charset="2"/>
              <a:buChar char="§"/>
              <a:defRPr sz="1400"/>
            </a:lvl5pPr>
            <a:lvl6pPr marL="2992799" indent="-272073" defTabSz="1088291">
              <a:spcBef>
                <a:spcPct val="20000"/>
              </a:spcBef>
              <a:buFont typeface="Arial" pitchFamily="34" charset="0"/>
              <a:buChar char="•"/>
              <a:defRPr sz="2400"/>
            </a:lvl6pPr>
            <a:lvl7pPr marL="3536944" indent="-272073" defTabSz="1088291">
              <a:spcBef>
                <a:spcPct val="20000"/>
              </a:spcBef>
              <a:buFont typeface="Arial" pitchFamily="34" charset="0"/>
              <a:buChar char="•"/>
              <a:defRPr sz="2400"/>
            </a:lvl7pPr>
            <a:lvl8pPr marL="4081089" indent="-272073" defTabSz="1088291">
              <a:spcBef>
                <a:spcPct val="20000"/>
              </a:spcBef>
              <a:buFont typeface="Arial" pitchFamily="34" charset="0"/>
              <a:buChar char="•"/>
              <a:defRPr sz="2400"/>
            </a:lvl8pPr>
            <a:lvl9pPr marL="4625235" indent="-272073" defTabSz="1088291">
              <a:spcBef>
                <a:spcPct val="20000"/>
              </a:spcBef>
              <a:buFont typeface="Arial" pitchFamily="34" charset="0"/>
              <a:buChar char="•"/>
              <a:defRPr sz="2400"/>
            </a:lvl9pPr>
          </a:lstStyle>
          <a:p>
            <a:pPr defTabSz="913852">
              <a:defRPr/>
            </a:pPr>
            <a:endParaRPr lang="en-US" sz="1800" kern="0">
              <a:solidFill>
                <a:srgbClr val="404040"/>
              </a:solidFill>
              <a:latin typeface="Adobe Clean SemiLight"/>
            </a:endParaRPr>
          </a:p>
        </p:txBody>
      </p:sp>
      <p:cxnSp>
        <p:nvCxnSpPr>
          <p:cNvPr id="24" name="Straight Connector 23">
            <a:extLst>
              <a:ext uri="{FF2B5EF4-FFF2-40B4-BE49-F238E27FC236}">
                <a16:creationId xmlns:a16="http://schemas.microsoft.com/office/drawing/2014/main" id="{23753DF6-1F5E-46B3-924E-CC5FC947384B}"/>
              </a:ext>
            </a:extLst>
          </p:cNvPr>
          <p:cNvCxnSpPr/>
          <p:nvPr/>
        </p:nvCxnSpPr>
        <p:spPr>
          <a:xfrm flipV="1">
            <a:off x="8168559" y="210769"/>
            <a:ext cx="369988" cy="1283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Shape 2778">
            <a:extLst>
              <a:ext uri="{FF2B5EF4-FFF2-40B4-BE49-F238E27FC236}">
                <a16:creationId xmlns:a16="http://schemas.microsoft.com/office/drawing/2014/main" id="{0A02BD97-8B29-FE48-BDDD-301C1CC6114A}"/>
              </a:ext>
            </a:extLst>
          </p:cNvPr>
          <p:cNvSpPr/>
          <p:nvPr/>
        </p:nvSpPr>
        <p:spPr>
          <a:xfrm>
            <a:off x="9904714" y="380450"/>
            <a:ext cx="443574" cy="44357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nvGrpSpPr>
          <p:cNvPr id="3" name="Group 2">
            <a:extLst>
              <a:ext uri="{FF2B5EF4-FFF2-40B4-BE49-F238E27FC236}">
                <a16:creationId xmlns:a16="http://schemas.microsoft.com/office/drawing/2014/main" id="{2B4451E1-626D-1F67-31B5-AB2910252D77}"/>
              </a:ext>
            </a:extLst>
          </p:cNvPr>
          <p:cNvGrpSpPr/>
          <p:nvPr/>
        </p:nvGrpSpPr>
        <p:grpSpPr>
          <a:xfrm>
            <a:off x="9688912" y="-461403"/>
            <a:ext cx="2145425" cy="1508103"/>
            <a:chOff x="9688912" y="-461403"/>
            <a:chExt cx="2145425" cy="1508103"/>
          </a:xfrm>
        </p:grpSpPr>
        <p:sp>
          <p:nvSpPr>
            <p:cNvPr id="8" name="Rectangle: Rounded Corners 7">
              <a:extLst>
                <a:ext uri="{FF2B5EF4-FFF2-40B4-BE49-F238E27FC236}">
                  <a16:creationId xmlns:a16="http://schemas.microsoft.com/office/drawing/2014/main" id="{6532B906-22D4-44D5-5781-528D388A0B30}"/>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endParaRPr lang="en-GB" sz="1799" kern="0">
                <a:solidFill>
                  <a:srgbClr val="FFFFFF"/>
                </a:solidFill>
                <a:latin typeface="Adobe Clean SemiLight" panose="020B0403020404020204" pitchFamily="34" charset="0"/>
              </a:endParaRPr>
            </a:p>
          </p:txBody>
        </p:sp>
        <p:sp>
          <p:nvSpPr>
            <p:cNvPr id="9" name="Rectangle: Rounded Corners 8">
              <a:extLst>
                <a:ext uri="{FF2B5EF4-FFF2-40B4-BE49-F238E27FC236}">
                  <a16:creationId xmlns:a16="http://schemas.microsoft.com/office/drawing/2014/main" id="{8E72E3D5-B45E-FC39-4013-29149DD773B7}"/>
                </a:ext>
              </a:extLst>
            </p:cNvPr>
            <p:cNvSpPr/>
            <p:nvPr/>
          </p:nvSpPr>
          <p:spPr>
            <a:xfrm rot="5400000">
              <a:off x="10429802"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0" name="Rectangle: Rounded Corners 9">
              <a:extLst>
                <a:ext uri="{FF2B5EF4-FFF2-40B4-BE49-F238E27FC236}">
                  <a16:creationId xmlns:a16="http://schemas.microsoft.com/office/drawing/2014/main" id="{CE0E858A-6F0D-6C64-9DF5-337B94B6A93C}"/>
                </a:ext>
              </a:extLst>
            </p:cNvPr>
            <p:cNvSpPr/>
            <p:nvPr/>
          </p:nvSpPr>
          <p:spPr>
            <a:xfrm rot="5400000">
              <a:off x="10429802"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1" name="Rectangle 10">
              <a:extLst>
                <a:ext uri="{FF2B5EF4-FFF2-40B4-BE49-F238E27FC236}">
                  <a16:creationId xmlns:a16="http://schemas.microsoft.com/office/drawing/2014/main" id="{A3F85A09-DF7E-E2E1-29A7-2D579471CA4E}"/>
                </a:ext>
              </a:extLst>
            </p:cNvPr>
            <p:cNvSpPr/>
            <p:nvPr/>
          </p:nvSpPr>
          <p:spPr>
            <a:xfrm>
              <a:off x="10418064" y="461974"/>
              <a:ext cx="1279315" cy="276999"/>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endParaRPr lang="en-US" sz="1200">
                <a:solidFill>
                  <a:srgbClr val="000000"/>
                </a:solidFill>
                <a:latin typeface="Adobe Clean ExtraBold"/>
              </a:endParaRPr>
            </a:p>
          </p:txBody>
        </p:sp>
        <p:sp>
          <p:nvSpPr>
            <p:cNvPr id="12" name="Freeform: Shape 11">
              <a:extLst>
                <a:ext uri="{FF2B5EF4-FFF2-40B4-BE49-F238E27FC236}">
                  <a16:creationId xmlns:a16="http://schemas.microsoft.com/office/drawing/2014/main" id="{EB0CB998-C997-206F-6D7E-0345BB19F864}"/>
                </a:ext>
              </a:extLst>
            </p:cNvPr>
            <p:cNvSpPr/>
            <p:nvPr/>
          </p:nvSpPr>
          <p:spPr>
            <a:xfrm>
              <a:off x="9837503"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1798">
                <a:solidFill>
                  <a:srgbClr val="000000"/>
                </a:solidFill>
                <a:latin typeface="Adobe Clean"/>
              </a:endParaRPr>
            </a:p>
          </p:txBody>
        </p:sp>
      </p:grpSp>
      <p:sp>
        <p:nvSpPr>
          <p:cNvPr id="6" name="Rectangle 5">
            <a:extLst>
              <a:ext uri="{FF2B5EF4-FFF2-40B4-BE49-F238E27FC236}">
                <a16:creationId xmlns:a16="http://schemas.microsoft.com/office/drawing/2014/main" id="{258CC611-4636-5208-ADAC-D9BB44F5E637}"/>
              </a:ext>
            </a:extLst>
          </p:cNvPr>
          <p:cNvSpPr/>
          <p:nvPr/>
        </p:nvSpPr>
        <p:spPr>
          <a:xfrm>
            <a:off x="10418064" y="369642"/>
            <a:ext cx="1279315" cy="461665"/>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r>
              <a:rPr lang="en-US" sz="1200">
                <a:solidFill>
                  <a:srgbClr val="000000"/>
                </a:solidFill>
                <a:latin typeface="Adobe Clean ExtraBold"/>
              </a:rPr>
              <a:t>Interactive Webinars</a:t>
            </a:r>
            <a:endParaRPr lang="en-US"/>
          </a:p>
        </p:txBody>
      </p:sp>
      <p:pic>
        <p:nvPicPr>
          <p:cNvPr id="2" name="Picture 1" descr="A screenshot of a webinar&#10;&#10;Description automatically generated">
            <a:extLst>
              <a:ext uri="{FF2B5EF4-FFF2-40B4-BE49-F238E27FC236}">
                <a16:creationId xmlns:a16="http://schemas.microsoft.com/office/drawing/2014/main" id="{8BF9BB7D-ABBE-1F17-08AE-A7B0C6C326D4}"/>
              </a:ext>
            </a:extLst>
          </p:cNvPr>
          <p:cNvPicPr>
            <a:picLocks noChangeAspect="1"/>
          </p:cNvPicPr>
          <p:nvPr/>
        </p:nvPicPr>
        <p:blipFill>
          <a:blip r:embed="rId4"/>
          <a:stretch>
            <a:fillRect/>
          </a:stretch>
        </p:blipFill>
        <p:spPr>
          <a:xfrm>
            <a:off x="6942015" y="2181541"/>
            <a:ext cx="5659315" cy="3598841"/>
          </a:xfrm>
          <a:prstGeom prst="rect">
            <a:avLst/>
          </a:prstGeom>
        </p:spPr>
      </p:pic>
      <p:pic>
        <p:nvPicPr>
          <p:cNvPr id="14" name="Graphic 8">
            <a:extLst>
              <a:ext uri="{FF2B5EF4-FFF2-40B4-BE49-F238E27FC236}">
                <a16:creationId xmlns:a16="http://schemas.microsoft.com/office/drawing/2014/main" id="{761D6AD2-C5EE-8F3E-48C4-B98FC3F85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840" y="466939"/>
            <a:ext cx="418052" cy="282184"/>
          </a:xfrm>
          <a:prstGeom prst="rect">
            <a:avLst/>
          </a:prstGeom>
        </p:spPr>
      </p:pic>
      <p:grpSp>
        <p:nvGrpSpPr>
          <p:cNvPr id="16" name="Group 15">
            <a:extLst>
              <a:ext uri="{FF2B5EF4-FFF2-40B4-BE49-F238E27FC236}">
                <a16:creationId xmlns:a16="http://schemas.microsoft.com/office/drawing/2014/main" id="{418E5321-7359-05AB-CE21-4CB26B837EE7}"/>
              </a:ext>
            </a:extLst>
          </p:cNvPr>
          <p:cNvGrpSpPr/>
          <p:nvPr/>
        </p:nvGrpSpPr>
        <p:grpSpPr>
          <a:xfrm>
            <a:off x="329029" y="2016113"/>
            <a:ext cx="681422" cy="681422"/>
            <a:chOff x="329029" y="2100295"/>
            <a:chExt cx="681422" cy="681422"/>
          </a:xfrm>
        </p:grpSpPr>
        <p:grpSp>
          <p:nvGrpSpPr>
            <p:cNvPr id="17" name="Group 16">
              <a:extLst>
                <a:ext uri="{FF2B5EF4-FFF2-40B4-BE49-F238E27FC236}">
                  <a16:creationId xmlns:a16="http://schemas.microsoft.com/office/drawing/2014/main" id="{1DB81750-038E-8E6A-F423-117675CB6FCA}"/>
                </a:ext>
              </a:extLst>
            </p:cNvPr>
            <p:cNvGrpSpPr/>
            <p:nvPr/>
          </p:nvGrpSpPr>
          <p:grpSpPr>
            <a:xfrm>
              <a:off x="329029" y="2100295"/>
              <a:ext cx="681422" cy="681422"/>
              <a:chOff x="5378677" y="2730500"/>
              <a:chExt cx="2095500" cy="2095500"/>
            </a:xfrm>
          </p:grpSpPr>
          <p:sp>
            <p:nvSpPr>
              <p:cNvPr id="20" name="Oval 19">
                <a:extLst>
                  <a:ext uri="{FF2B5EF4-FFF2-40B4-BE49-F238E27FC236}">
                    <a16:creationId xmlns:a16="http://schemas.microsoft.com/office/drawing/2014/main" id="{C6A7A9C3-893B-8B7E-6625-B3F4ED1E02E0}"/>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21" name="Oval 20">
                <a:extLst>
                  <a:ext uri="{FF2B5EF4-FFF2-40B4-BE49-F238E27FC236}">
                    <a16:creationId xmlns:a16="http://schemas.microsoft.com/office/drawing/2014/main" id="{9DD39472-1CA8-C6DA-E6F3-72054302980D}"/>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8" name="Oval 17">
              <a:extLst>
                <a:ext uri="{FF2B5EF4-FFF2-40B4-BE49-F238E27FC236}">
                  <a16:creationId xmlns:a16="http://schemas.microsoft.com/office/drawing/2014/main" id="{B47A6CE4-B6DB-7BFC-74EF-52D9C0D2A8A1}"/>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9" name="Shape 2581">
              <a:extLst>
                <a:ext uri="{FF2B5EF4-FFF2-40B4-BE49-F238E27FC236}">
                  <a16:creationId xmlns:a16="http://schemas.microsoft.com/office/drawing/2014/main" id="{C510ED02-E1F9-0013-61FF-982C672353EB}"/>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22" name="Rectangle 21">
            <a:extLst>
              <a:ext uri="{FF2B5EF4-FFF2-40B4-BE49-F238E27FC236}">
                <a16:creationId xmlns:a16="http://schemas.microsoft.com/office/drawing/2014/main" id="{DA7EDEE6-ACEC-BD71-D5C9-FB2533C7CE53}"/>
              </a:ext>
            </a:extLst>
          </p:cNvPr>
          <p:cNvSpPr/>
          <p:nvPr/>
        </p:nvSpPr>
        <p:spPr>
          <a:xfrm>
            <a:off x="1080061" y="2055857"/>
            <a:ext cx="5260386" cy="4431983"/>
          </a:xfrm>
          <a:prstGeom prst="rect">
            <a:avLst/>
          </a:prstGeom>
        </p:spPr>
        <p:txBody>
          <a:bodyPr wrap="square" lIns="91440" tIns="45720" rIns="91440" bIns="45720" anchor="t">
            <a:spAutoFit/>
          </a:bodyPr>
          <a:lstStyle/>
          <a:p>
            <a:pPr defTabSz="913852">
              <a:defRPr/>
            </a:pPr>
            <a:r>
              <a:rPr lang="en-US" kern="0" dirty="0">
                <a:latin typeface="+mj-lt"/>
              </a:rPr>
              <a:t>Interactive Webinars language on Marketo and Adobe Connect interface separate and localized to all Marketo-supported languages.</a:t>
            </a:r>
          </a:p>
          <a:p>
            <a:pPr defTabSz="913852">
              <a:defRPr/>
            </a:pPr>
            <a:endParaRPr lang="en-US" sz="2000" kern="0" dirty="0">
              <a:latin typeface="+mj-lt"/>
            </a:endParaRPr>
          </a:p>
          <a:p>
            <a:pPr marL="285115" lvl="1" indent="-285115">
              <a:buFont typeface="Arial,Sans-Serif" panose="020B0604020202020204" pitchFamily="34" charset="0"/>
              <a:buChar char="•"/>
              <a:defRPr/>
            </a:pPr>
            <a:r>
              <a:rPr lang="en-US" sz="1600" kern="0" dirty="0">
                <a:latin typeface="Adobe Clean SemiLight"/>
              </a:rPr>
              <a:t>Interactive Webinar users can observe their Interactive Webinar Event Programs localized to their user language in the Account section in the Admin menu.</a:t>
            </a: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Font typeface="Arial,Sans-Serif" panose="020B0604020202020204" pitchFamily="34" charset="0"/>
              <a:buChar char="•"/>
              <a:defRPr/>
            </a:pPr>
            <a:r>
              <a:rPr lang="en-US" sz="1600" kern="0" dirty="0">
                <a:latin typeface="Adobe Clean SemiLight"/>
              </a:rPr>
              <a:t>The</a:t>
            </a:r>
            <a:r>
              <a:rPr lang="en-US" sz="1600" b="1" kern="0" dirty="0">
                <a:latin typeface="Adobe Clean SemiLight"/>
              </a:rPr>
              <a:t> </a:t>
            </a:r>
            <a:r>
              <a:rPr lang="en-US" sz="1600" kern="0" dirty="0">
                <a:latin typeface="Adobe Clean SemiLight"/>
              </a:rPr>
              <a:t>Webinar language, which is the delivery language may be different from the user account language. This is setup in the Adobe Connect interface of Interactive Webinars.</a:t>
            </a:r>
          </a:p>
          <a:p>
            <a:pPr marL="285750" indent="-285750" defTabSz="913852">
              <a:buFont typeface="Arial" panose="020B0604020202020204" pitchFamily="34" charset="0"/>
              <a:buChar char="•"/>
              <a:defRPr/>
            </a:pPr>
            <a:endParaRPr lang="en-US" sz="1600" kern="0" dirty="0">
              <a:latin typeface="Adobe Clean SemiLight"/>
              <a:ea typeface="+mn-lt"/>
              <a:cs typeface="+mn-lt"/>
            </a:endParaRPr>
          </a:p>
          <a:p>
            <a:pPr marL="285115" lvl="1" indent="-285115">
              <a:buFont typeface="Arial,Sans-Serif" panose="020B0604020202020204" pitchFamily="34" charset="0"/>
              <a:buChar char="•"/>
              <a:defRPr/>
            </a:pPr>
            <a:r>
              <a:rPr lang="en-US" sz="1600" kern="0" dirty="0">
                <a:latin typeface="Adobe Clean SemiLight"/>
                <a:ea typeface="+mn-lt"/>
              </a:rPr>
              <a:t>The</a:t>
            </a:r>
            <a:r>
              <a:rPr lang="en-US" sz="1600" kern="0" dirty="0">
                <a:latin typeface="Adobe Clean SemiLight"/>
              </a:rPr>
              <a:t> field "Webinar Language" indicates the language setup in the Adobe Connect interface for delivery. Default language would be the User Account language. Any change made in the language in Adobe Connect interface reflects in Marketo.</a:t>
            </a:r>
          </a:p>
        </p:txBody>
      </p:sp>
    </p:spTree>
    <p:extLst>
      <p:ext uri="{BB962C8B-B14F-4D97-AF65-F5344CB8AC3E}">
        <p14:creationId xmlns:p14="http://schemas.microsoft.com/office/powerpoint/2010/main" val="177554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AD85B-5B14-8C47-8293-5D80C98DBE95}"/>
              </a:ext>
            </a:extLst>
          </p:cNvPr>
          <p:cNvSpPr>
            <a:spLocks noGrp="1"/>
          </p:cNvSpPr>
          <p:nvPr>
            <p:ph type="title"/>
          </p:nvPr>
        </p:nvSpPr>
        <p:spPr>
          <a:xfrm>
            <a:off x="304801" y="287506"/>
            <a:ext cx="9275364" cy="879119"/>
          </a:xfrm>
        </p:spPr>
        <p:txBody>
          <a:bodyPr/>
          <a:lstStyle/>
          <a:p>
            <a:r>
              <a:rPr lang="en-US" sz="2800" b="1" dirty="0">
                <a:solidFill>
                  <a:schemeClr val="accent6"/>
                </a:solidFill>
                <a:latin typeface="Adobe Clean ExtraBold"/>
              </a:rPr>
              <a:t>Interactive Webinars</a:t>
            </a:r>
            <a:r>
              <a:rPr lang="en-US" b="1" dirty="0">
                <a:solidFill>
                  <a:schemeClr val="accent6"/>
                </a:solidFill>
                <a:latin typeface="Adobe Clean ExtraBold"/>
              </a:rPr>
              <a:t>: User Access Management</a:t>
            </a:r>
            <a:br>
              <a:rPr lang="en-US" b="1" dirty="0">
                <a:solidFill>
                  <a:schemeClr val="accent6"/>
                </a:solidFill>
                <a:latin typeface="Adobe Clean ExtraBold"/>
              </a:rPr>
            </a:br>
            <a:r>
              <a:rPr lang="en-US" sz="1800" kern="0" dirty="0">
                <a:solidFill>
                  <a:schemeClr val="tx1"/>
                </a:solidFill>
                <a:latin typeface="Adobe Clean SemiLight"/>
              </a:rPr>
              <a:t>Experience access management functionalities to regulate authorized access to Interactive Webinar Event Programs to ensure proper moderation of license usage.</a:t>
            </a:r>
            <a:endParaRPr lang="en-US" dirty="0">
              <a:solidFill>
                <a:schemeClr val="tx1"/>
              </a:solidFill>
            </a:endParaRPr>
          </a:p>
        </p:txBody>
      </p:sp>
      <p:pic>
        <p:nvPicPr>
          <p:cNvPr id="42" name="Picture 41">
            <a:extLst>
              <a:ext uri="{FF2B5EF4-FFF2-40B4-BE49-F238E27FC236}">
                <a16:creationId xmlns:a16="http://schemas.microsoft.com/office/drawing/2014/main" id="{678F302B-B3CE-4385-A40D-93A04AF7FDB2}"/>
              </a:ext>
            </a:extLst>
          </p:cNvPr>
          <p:cNvPicPr>
            <a:picLocks noChangeAspect="1"/>
          </p:cNvPicPr>
          <p:nvPr/>
        </p:nvPicPr>
        <p:blipFill rotWithShape="1">
          <a:blip r:embed="rId3"/>
          <a:srcRect l="11274" t="13129" r="10604"/>
          <a:stretch/>
        </p:blipFill>
        <p:spPr>
          <a:xfrm>
            <a:off x="5953323" y="1874242"/>
            <a:ext cx="7768360" cy="5125716"/>
          </a:xfrm>
          <a:prstGeom prst="rect">
            <a:avLst/>
          </a:prstGeom>
        </p:spPr>
      </p:pic>
      <p:sp>
        <p:nvSpPr>
          <p:cNvPr id="47" name="Content Placeholder 4">
            <a:extLst>
              <a:ext uri="{FF2B5EF4-FFF2-40B4-BE49-F238E27FC236}">
                <a16:creationId xmlns:a16="http://schemas.microsoft.com/office/drawing/2014/main" id="{816C6BB9-8444-48A1-8CA9-B647930BEC36}"/>
              </a:ext>
            </a:extLst>
          </p:cNvPr>
          <p:cNvSpPr txBox="1">
            <a:spLocks/>
          </p:cNvSpPr>
          <p:nvPr/>
        </p:nvSpPr>
        <p:spPr>
          <a:xfrm>
            <a:off x="372564" y="832681"/>
            <a:ext cx="7980549" cy="442827"/>
          </a:xfrm>
          <a:prstGeom prst="rect">
            <a:avLst/>
          </a:prstGeom>
        </p:spPr>
        <p:txBody>
          <a:bodyPr vert="horz" lIns="45720" tIns="54386" rIns="45720" bIns="54386" rtlCol="0" anchor="t">
            <a:noAutofit/>
          </a:bodyPr>
          <a:lstStyle>
            <a:defPPr>
              <a:defRPr lang="en-US"/>
            </a:defPPr>
            <a:lvl1pPr indent="0" defTabSz="1088291">
              <a:spcBef>
                <a:spcPts val="0"/>
              </a:spcBef>
              <a:buClr>
                <a:schemeClr val="bg1">
                  <a:lumMod val="50000"/>
                </a:schemeClr>
              </a:buClr>
              <a:buSzPct val="70000"/>
              <a:buFont typeface="Wingdings" pitchFamily="2" charset="2"/>
              <a:buNone/>
              <a:defRPr sz="1799">
                <a:solidFill>
                  <a:schemeClr val="tx1">
                    <a:lumMod val="75000"/>
                    <a:lumOff val="25000"/>
                  </a:schemeClr>
                </a:solidFill>
                <a:latin typeface="Adobe Clean Light" pitchFamily="34" charset="0"/>
              </a:defRPr>
            </a:lvl1pPr>
            <a:lvl2pPr marL="551703" indent="-275852" defTabSz="1088291">
              <a:spcBef>
                <a:spcPts val="714"/>
              </a:spcBef>
              <a:buClr>
                <a:schemeClr val="bg1">
                  <a:lumMod val="50000"/>
                </a:schemeClr>
              </a:buClr>
              <a:buSzPct val="70000"/>
              <a:buFont typeface="Wingdings" pitchFamily="2" charset="2"/>
              <a:buChar char="§"/>
              <a:defRPr sz="2000"/>
            </a:lvl2pPr>
            <a:lvl3pPr marL="751979" indent="-200276" defTabSz="1088291">
              <a:spcBef>
                <a:spcPts val="714"/>
              </a:spcBef>
              <a:buClr>
                <a:schemeClr val="bg1">
                  <a:lumMod val="50000"/>
                </a:schemeClr>
              </a:buClr>
              <a:buSzPct val="70000"/>
              <a:buFont typeface="Wingdings" pitchFamily="2" charset="2"/>
              <a:buChar char="§"/>
            </a:lvl3pPr>
            <a:lvl4pPr marL="950366" indent="-198387" defTabSz="1088291">
              <a:spcBef>
                <a:spcPts val="714"/>
              </a:spcBef>
              <a:buClr>
                <a:schemeClr val="bg1">
                  <a:lumMod val="50000"/>
                </a:schemeClr>
              </a:buClr>
              <a:buSzPct val="70000"/>
              <a:buFont typeface="Wingdings" pitchFamily="2" charset="2"/>
              <a:buChar char="§"/>
            </a:lvl4pPr>
            <a:lvl5pPr marL="1088291" indent="-137926" defTabSz="1088291">
              <a:spcBef>
                <a:spcPts val="714"/>
              </a:spcBef>
              <a:buClr>
                <a:schemeClr val="bg1">
                  <a:lumMod val="50000"/>
                </a:schemeClr>
              </a:buClr>
              <a:buSzPct val="70000"/>
              <a:buFont typeface="Wingdings" pitchFamily="2" charset="2"/>
              <a:buChar char="§"/>
              <a:defRPr sz="1400"/>
            </a:lvl5pPr>
            <a:lvl6pPr marL="2992799" indent="-272073" defTabSz="1088291">
              <a:spcBef>
                <a:spcPct val="20000"/>
              </a:spcBef>
              <a:buFont typeface="Arial" pitchFamily="34" charset="0"/>
              <a:buChar char="•"/>
              <a:defRPr sz="2400"/>
            </a:lvl6pPr>
            <a:lvl7pPr marL="3536944" indent="-272073" defTabSz="1088291">
              <a:spcBef>
                <a:spcPct val="20000"/>
              </a:spcBef>
              <a:buFont typeface="Arial" pitchFamily="34" charset="0"/>
              <a:buChar char="•"/>
              <a:defRPr sz="2400"/>
            </a:lvl7pPr>
            <a:lvl8pPr marL="4081089" indent="-272073" defTabSz="1088291">
              <a:spcBef>
                <a:spcPct val="20000"/>
              </a:spcBef>
              <a:buFont typeface="Arial" pitchFamily="34" charset="0"/>
              <a:buChar char="•"/>
              <a:defRPr sz="2400"/>
            </a:lvl8pPr>
            <a:lvl9pPr marL="4625235" indent="-272073" defTabSz="1088291">
              <a:spcBef>
                <a:spcPct val="20000"/>
              </a:spcBef>
              <a:buFont typeface="Arial" pitchFamily="34" charset="0"/>
              <a:buChar char="•"/>
              <a:defRPr sz="2400"/>
            </a:lvl9pPr>
          </a:lstStyle>
          <a:p>
            <a:pPr defTabSz="913852">
              <a:defRPr/>
            </a:pPr>
            <a:endParaRPr lang="en-US" sz="1800" kern="0">
              <a:solidFill>
                <a:srgbClr val="404040"/>
              </a:solidFill>
              <a:latin typeface="Adobe Clean SemiLight"/>
            </a:endParaRPr>
          </a:p>
        </p:txBody>
      </p:sp>
      <p:cxnSp>
        <p:nvCxnSpPr>
          <p:cNvPr id="24" name="Straight Connector 23">
            <a:extLst>
              <a:ext uri="{FF2B5EF4-FFF2-40B4-BE49-F238E27FC236}">
                <a16:creationId xmlns:a16="http://schemas.microsoft.com/office/drawing/2014/main" id="{23753DF6-1F5E-46B3-924E-CC5FC947384B}"/>
              </a:ext>
            </a:extLst>
          </p:cNvPr>
          <p:cNvCxnSpPr/>
          <p:nvPr/>
        </p:nvCxnSpPr>
        <p:spPr>
          <a:xfrm flipV="1">
            <a:off x="8168559" y="210769"/>
            <a:ext cx="369988" cy="1283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Shape 2778">
            <a:extLst>
              <a:ext uri="{FF2B5EF4-FFF2-40B4-BE49-F238E27FC236}">
                <a16:creationId xmlns:a16="http://schemas.microsoft.com/office/drawing/2014/main" id="{0A02BD97-8B29-FE48-BDDD-301C1CC6114A}"/>
              </a:ext>
            </a:extLst>
          </p:cNvPr>
          <p:cNvSpPr/>
          <p:nvPr/>
        </p:nvSpPr>
        <p:spPr>
          <a:xfrm>
            <a:off x="9904714" y="380450"/>
            <a:ext cx="443574" cy="44357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nvGrpSpPr>
          <p:cNvPr id="3" name="Group 2">
            <a:extLst>
              <a:ext uri="{FF2B5EF4-FFF2-40B4-BE49-F238E27FC236}">
                <a16:creationId xmlns:a16="http://schemas.microsoft.com/office/drawing/2014/main" id="{2B4451E1-626D-1F67-31B5-AB2910252D77}"/>
              </a:ext>
            </a:extLst>
          </p:cNvPr>
          <p:cNvGrpSpPr/>
          <p:nvPr/>
        </p:nvGrpSpPr>
        <p:grpSpPr>
          <a:xfrm>
            <a:off x="9688912" y="-461403"/>
            <a:ext cx="2145425" cy="1508103"/>
            <a:chOff x="9688912" y="-461403"/>
            <a:chExt cx="2145425" cy="1508103"/>
          </a:xfrm>
        </p:grpSpPr>
        <p:sp>
          <p:nvSpPr>
            <p:cNvPr id="8" name="Rectangle: Rounded Corners 7">
              <a:extLst>
                <a:ext uri="{FF2B5EF4-FFF2-40B4-BE49-F238E27FC236}">
                  <a16:creationId xmlns:a16="http://schemas.microsoft.com/office/drawing/2014/main" id="{6532B906-22D4-44D5-5781-528D388A0B30}"/>
                </a:ext>
              </a:extLst>
            </p:cNvPr>
            <p:cNvSpPr/>
            <p:nvPr/>
          </p:nvSpPr>
          <p:spPr>
            <a:xfrm>
              <a:off x="9688912" y="-461403"/>
              <a:ext cx="2145425" cy="1508103"/>
            </a:xfrm>
            <a:prstGeom prst="roundRect">
              <a:avLst>
                <a:gd name="adj" fmla="val 30834"/>
              </a:avLst>
            </a:prstGeom>
            <a:solidFill>
              <a:srgbClr val="2C2C2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endParaRPr lang="en-GB" sz="1799" kern="0">
                <a:solidFill>
                  <a:srgbClr val="FFFFFF"/>
                </a:solidFill>
                <a:latin typeface="Adobe Clean SemiLight" panose="020B0403020404020204" pitchFamily="34" charset="0"/>
              </a:endParaRPr>
            </a:p>
          </p:txBody>
        </p:sp>
        <p:sp>
          <p:nvSpPr>
            <p:cNvPr id="9" name="Rectangle: Rounded Corners 8">
              <a:extLst>
                <a:ext uri="{FF2B5EF4-FFF2-40B4-BE49-F238E27FC236}">
                  <a16:creationId xmlns:a16="http://schemas.microsoft.com/office/drawing/2014/main" id="{8E72E3D5-B45E-FC39-4013-29149DD773B7}"/>
                </a:ext>
              </a:extLst>
            </p:cNvPr>
            <p:cNvSpPr/>
            <p:nvPr/>
          </p:nvSpPr>
          <p:spPr>
            <a:xfrm rot="5400000">
              <a:off x="10429802" y="-363493"/>
              <a:ext cx="663644" cy="1927932"/>
            </a:xfrm>
            <a:prstGeom prst="roundRect">
              <a:avLst>
                <a:gd name="adj" fmla="val 50000"/>
              </a:avLst>
            </a:prstGeom>
            <a:solidFill>
              <a:srgbClr val="F4F6F8"/>
            </a:solidFill>
            <a:ln>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0" name="Rectangle: Rounded Corners 9">
              <a:extLst>
                <a:ext uri="{FF2B5EF4-FFF2-40B4-BE49-F238E27FC236}">
                  <a16:creationId xmlns:a16="http://schemas.microsoft.com/office/drawing/2014/main" id="{CE0E858A-6F0D-6C64-9DF5-337B94B6A93C}"/>
                </a:ext>
              </a:extLst>
            </p:cNvPr>
            <p:cNvSpPr/>
            <p:nvPr/>
          </p:nvSpPr>
          <p:spPr>
            <a:xfrm rot="5400000">
              <a:off x="10429802" y="-363493"/>
              <a:ext cx="663644" cy="1927932"/>
            </a:xfrm>
            <a:prstGeom prst="roundRect">
              <a:avLst>
                <a:gd name="adj" fmla="val 50000"/>
              </a:avLst>
            </a:prstGeom>
            <a:solidFill>
              <a:srgbClr val="F4F6F8">
                <a:alpha val="10000"/>
              </a:srgbClr>
            </a:solidFill>
            <a:ln>
              <a:noFill/>
            </a:ln>
            <a:effectLst>
              <a:outerShdw blurRad="50800" dist="38100" dir="2700000" algn="tl" rotWithShape="0">
                <a:prstClr val="black">
                  <a:alpha val="10000"/>
                </a:prstClr>
              </a:outerShdw>
            </a:effectLst>
            <a:scene3d>
              <a:camera prst="orthographicFront"/>
              <a:lightRig rig="threePt" dir="t"/>
            </a:scene3d>
            <a:sp3d>
              <a:bevelT w="635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GB" sz="1799">
                <a:solidFill>
                  <a:srgbClr val="FFFFFF"/>
                </a:solidFill>
                <a:latin typeface="Adobe Clean SemiLight" panose="020B0403020404020204" pitchFamily="34" charset="0"/>
              </a:endParaRPr>
            </a:p>
          </p:txBody>
        </p:sp>
        <p:sp>
          <p:nvSpPr>
            <p:cNvPr id="11" name="Rectangle 10">
              <a:extLst>
                <a:ext uri="{FF2B5EF4-FFF2-40B4-BE49-F238E27FC236}">
                  <a16:creationId xmlns:a16="http://schemas.microsoft.com/office/drawing/2014/main" id="{A3F85A09-DF7E-E2E1-29A7-2D579471CA4E}"/>
                </a:ext>
              </a:extLst>
            </p:cNvPr>
            <p:cNvSpPr/>
            <p:nvPr/>
          </p:nvSpPr>
          <p:spPr>
            <a:xfrm>
              <a:off x="10418064" y="461974"/>
              <a:ext cx="1279315" cy="276999"/>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endParaRPr lang="en-US" sz="1200">
                <a:solidFill>
                  <a:srgbClr val="000000"/>
                </a:solidFill>
                <a:latin typeface="Adobe Clean ExtraBold"/>
              </a:endParaRPr>
            </a:p>
          </p:txBody>
        </p:sp>
        <p:sp>
          <p:nvSpPr>
            <p:cNvPr id="12" name="Freeform: Shape 11">
              <a:extLst>
                <a:ext uri="{FF2B5EF4-FFF2-40B4-BE49-F238E27FC236}">
                  <a16:creationId xmlns:a16="http://schemas.microsoft.com/office/drawing/2014/main" id="{EB0CB998-C997-206F-6D7E-0345BB19F864}"/>
                </a:ext>
              </a:extLst>
            </p:cNvPr>
            <p:cNvSpPr/>
            <p:nvPr/>
          </p:nvSpPr>
          <p:spPr>
            <a:xfrm>
              <a:off x="9837503" y="306419"/>
              <a:ext cx="588108" cy="588108"/>
            </a:xfrm>
            <a:custGeom>
              <a:avLst/>
              <a:gdLst>
                <a:gd name="connsiteX0" fmla="*/ 1080069 w 2160316"/>
                <a:gd name="connsiteY0" fmla="*/ 0 h 2160314"/>
                <a:gd name="connsiteX1" fmla="*/ 1 w 2160316"/>
                <a:gd name="connsiteY1" fmla="*/ 1080157 h 2160314"/>
                <a:gd name="connsiteX2" fmla="*/ 177612 w 2160316"/>
                <a:gd name="connsiteY2" fmla="*/ 1673120 h 2160314"/>
                <a:gd name="connsiteX3" fmla="*/ 196572 w 2160316"/>
                <a:gd name="connsiteY3" fmla="*/ 1700874 h 2160314"/>
                <a:gd name="connsiteX4" fmla="*/ 1080158 w 2160316"/>
                <a:gd name="connsiteY4" fmla="*/ 2160315 h 2160314"/>
                <a:gd name="connsiteX5" fmla="*/ 1963745 w 2160316"/>
                <a:gd name="connsiteY5" fmla="*/ 1700874 h 2160314"/>
                <a:gd name="connsiteX6" fmla="*/ 1982704 w 2160316"/>
                <a:gd name="connsiteY6" fmla="*/ 1673120 h 2160314"/>
                <a:gd name="connsiteX7" fmla="*/ 2160316 w 2160316"/>
                <a:gd name="connsiteY7" fmla="*/ 1080157 h 2160314"/>
                <a:gd name="connsiteX8" fmla="*/ 1080069 w 2160316"/>
                <a:gd name="connsiteY8" fmla="*/ 0 h 21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16" h="2160314">
                  <a:moveTo>
                    <a:pt x="1080069" y="0"/>
                  </a:moveTo>
                  <a:cubicBezTo>
                    <a:pt x="484572" y="0"/>
                    <a:pt x="1" y="484571"/>
                    <a:pt x="1" y="1080157"/>
                  </a:cubicBezTo>
                  <a:cubicBezTo>
                    <a:pt x="-258" y="1290957"/>
                    <a:pt x="61509" y="1497175"/>
                    <a:pt x="177612" y="1673120"/>
                  </a:cubicBezTo>
                  <a:cubicBezTo>
                    <a:pt x="183753" y="1682501"/>
                    <a:pt x="190073" y="1691752"/>
                    <a:pt x="196572" y="1700874"/>
                  </a:cubicBezTo>
                  <a:cubicBezTo>
                    <a:pt x="392219" y="1978530"/>
                    <a:pt x="715276" y="2160315"/>
                    <a:pt x="1080158" y="2160315"/>
                  </a:cubicBezTo>
                  <a:cubicBezTo>
                    <a:pt x="1445040" y="2160315"/>
                    <a:pt x="1768068" y="1978470"/>
                    <a:pt x="1963745" y="1700874"/>
                  </a:cubicBezTo>
                  <a:cubicBezTo>
                    <a:pt x="1970213" y="1691791"/>
                    <a:pt x="1976533" y="1682540"/>
                    <a:pt x="1982704" y="1673120"/>
                  </a:cubicBezTo>
                  <a:cubicBezTo>
                    <a:pt x="2098786" y="1497169"/>
                    <a:pt x="2160554" y="1290954"/>
                    <a:pt x="2160316" y="1080157"/>
                  </a:cubicBezTo>
                  <a:cubicBezTo>
                    <a:pt x="2160316" y="484571"/>
                    <a:pt x="1675715" y="0"/>
                    <a:pt x="1080069" y="0"/>
                  </a:cubicBezTo>
                  <a:close/>
                </a:path>
              </a:pathLst>
            </a:custGeom>
            <a:solidFill>
              <a:srgbClr val="5634AC"/>
            </a:solidFill>
            <a:ln w="29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1798">
                <a:solidFill>
                  <a:srgbClr val="000000"/>
                </a:solidFill>
                <a:latin typeface="Adobe Clean"/>
              </a:endParaRPr>
            </a:p>
          </p:txBody>
        </p:sp>
      </p:grpSp>
      <p:sp>
        <p:nvSpPr>
          <p:cNvPr id="6" name="Rectangle 5">
            <a:extLst>
              <a:ext uri="{FF2B5EF4-FFF2-40B4-BE49-F238E27FC236}">
                <a16:creationId xmlns:a16="http://schemas.microsoft.com/office/drawing/2014/main" id="{258CC611-4636-5208-ADAC-D9BB44F5E637}"/>
              </a:ext>
            </a:extLst>
          </p:cNvPr>
          <p:cNvSpPr/>
          <p:nvPr/>
        </p:nvSpPr>
        <p:spPr>
          <a:xfrm>
            <a:off x="10418064" y="369642"/>
            <a:ext cx="1279315" cy="461665"/>
          </a:xfrm>
          <a:prstGeom prst="rect">
            <a:avLst/>
          </a:prstGeom>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77504">
              <a:defRPr/>
            </a:pPr>
            <a:r>
              <a:rPr lang="en-US" sz="1200">
                <a:solidFill>
                  <a:srgbClr val="000000"/>
                </a:solidFill>
                <a:latin typeface="Adobe Clean ExtraBold"/>
              </a:rPr>
              <a:t>Interactive Webinars</a:t>
            </a:r>
            <a:endParaRPr lang="en-US"/>
          </a:p>
        </p:txBody>
      </p:sp>
      <p:pic>
        <p:nvPicPr>
          <p:cNvPr id="2" name="Picture 1" descr="A screenshot of a webinar&#10;&#10;Description automatically generated">
            <a:extLst>
              <a:ext uri="{FF2B5EF4-FFF2-40B4-BE49-F238E27FC236}">
                <a16:creationId xmlns:a16="http://schemas.microsoft.com/office/drawing/2014/main" id="{37588F0C-BA5E-C523-4426-AA50D4278754}"/>
              </a:ext>
            </a:extLst>
          </p:cNvPr>
          <p:cNvPicPr>
            <a:picLocks noChangeAspect="1"/>
          </p:cNvPicPr>
          <p:nvPr/>
        </p:nvPicPr>
        <p:blipFill>
          <a:blip r:embed="rId4"/>
          <a:stretch>
            <a:fillRect/>
          </a:stretch>
        </p:blipFill>
        <p:spPr>
          <a:xfrm>
            <a:off x="7039708" y="2210151"/>
            <a:ext cx="5527431" cy="3453697"/>
          </a:xfrm>
          <a:prstGeom prst="rect">
            <a:avLst/>
          </a:prstGeom>
        </p:spPr>
      </p:pic>
      <p:grpSp>
        <p:nvGrpSpPr>
          <p:cNvPr id="15" name="Group 14">
            <a:extLst>
              <a:ext uri="{FF2B5EF4-FFF2-40B4-BE49-F238E27FC236}">
                <a16:creationId xmlns:a16="http://schemas.microsoft.com/office/drawing/2014/main" id="{5FF37B91-11A1-4D74-1AA4-D397F2DF6FFB}"/>
              </a:ext>
            </a:extLst>
          </p:cNvPr>
          <p:cNvGrpSpPr/>
          <p:nvPr/>
        </p:nvGrpSpPr>
        <p:grpSpPr>
          <a:xfrm>
            <a:off x="329029" y="2016113"/>
            <a:ext cx="681422" cy="681422"/>
            <a:chOff x="329029" y="2100295"/>
            <a:chExt cx="681422" cy="681422"/>
          </a:xfrm>
        </p:grpSpPr>
        <p:grpSp>
          <p:nvGrpSpPr>
            <p:cNvPr id="16" name="Group 15">
              <a:extLst>
                <a:ext uri="{FF2B5EF4-FFF2-40B4-BE49-F238E27FC236}">
                  <a16:creationId xmlns:a16="http://schemas.microsoft.com/office/drawing/2014/main" id="{6B7F8B3E-22B6-0065-B4F3-3D19B43409E1}"/>
                </a:ext>
              </a:extLst>
            </p:cNvPr>
            <p:cNvGrpSpPr/>
            <p:nvPr/>
          </p:nvGrpSpPr>
          <p:grpSpPr>
            <a:xfrm>
              <a:off x="329029" y="2100295"/>
              <a:ext cx="681422" cy="681422"/>
              <a:chOff x="5378677" y="2730500"/>
              <a:chExt cx="2095500" cy="2095500"/>
            </a:xfrm>
          </p:grpSpPr>
          <p:sp>
            <p:nvSpPr>
              <p:cNvPr id="19" name="Oval 18">
                <a:extLst>
                  <a:ext uri="{FF2B5EF4-FFF2-40B4-BE49-F238E27FC236}">
                    <a16:creationId xmlns:a16="http://schemas.microsoft.com/office/drawing/2014/main" id="{E6A51B7E-1344-81D8-16D5-64F555031C74}"/>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20" name="Oval 19">
                <a:extLst>
                  <a:ext uri="{FF2B5EF4-FFF2-40B4-BE49-F238E27FC236}">
                    <a16:creationId xmlns:a16="http://schemas.microsoft.com/office/drawing/2014/main" id="{236111A4-CC51-D978-44AE-CD9D64EC100A}"/>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17" name="Oval 16">
              <a:extLst>
                <a:ext uri="{FF2B5EF4-FFF2-40B4-BE49-F238E27FC236}">
                  <a16:creationId xmlns:a16="http://schemas.microsoft.com/office/drawing/2014/main" id="{D7C05356-802E-4AC3-7C64-06DA39E1BC50}"/>
                </a:ext>
              </a:extLst>
            </p:cNvPr>
            <p:cNvSpPr/>
            <p:nvPr/>
          </p:nvSpPr>
          <p:spPr>
            <a:xfrm>
              <a:off x="377854" y="2149120"/>
              <a:ext cx="583773" cy="583773"/>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18" name="Shape 2581">
              <a:extLst>
                <a:ext uri="{FF2B5EF4-FFF2-40B4-BE49-F238E27FC236}">
                  <a16:creationId xmlns:a16="http://schemas.microsoft.com/office/drawing/2014/main" id="{2CD2A328-6FBE-D7F8-4757-68DD22A2AE3A}"/>
                </a:ext>
              </a:extLst>
            </p:cNvPr>
            <p:cNvSpPr/>
            <p:nvPr/>
          </p:nvSpPr>
          <p:spPr>
            <a:xfrm>
              <a:off x="504614" y="2275880"/>
              <a:ext cx="330253" cy="33025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21" name="Rectangle 20">
            <a:extLst>
              <a:ext uri="{FF2B5EF4-FFF2-40B4-BE49-F238E27FC236}">
                <a16:creationId xmlns:a16="http://schemas.microsoft.com/office/drawing/2014/main" id="{03C9C40F-C379-343D-4F24-327366DD1EBE}"/>
              </a:ext>
            </a:extLst>
          </p:cNvPr>
          <p:cNvSpPr/>
          <p:nvPr/>
        </p:nvSpPr>
        <p:spPr>
          <a:xfrm>
            <a:off x="1080061" y="2055857"/>
            <a:ext cx="5628964" cy="4185761"/>
          </a:xfrm>
          <a:prstGeom prst="rect">
            <a:avLst/>
          </a:prstGeom>
        </p:spPr>
        <p:txBody>
          <a:bodyPr wrap="square" lIns="91440" tIns="45720" rIns="91440" bIns="45720" anchor="t">
            <a:spAutoFit/>
          </a:bodyPr>
          <a:lstStyle/>
          <a:p>
            <a:pPr defTabSz="913852">
              <a:defRPr/>
            </a:pPr>
            <a:r>
              <a:rPr lang="en-US" kern="0" dirty="0">
                <a:latin typeface="+mj-lt"/>
              </a:rPr>
              <a:t>User Access Management allows access to Interactive Webinar Event Program created by the user in terms of delivery and moderation access to the Marketo Admin.</a:t>
            </a:r>
          </a:p>
          <a:p>
            <a:pPr defTabSz="913852">
              <a:defRPr/>
            </a:pPr>
            <a:endParaRPr lang="en-US" sz="2000" kern="0" dirty="0">
              <a:latin typeface="+mj-lt"/>
            </a:endParaRPr>
          </a:p>
          <a:p>
            <a:pPr marL="285115" lvl="1" indent="-285115">
              <a:buFont typeface="Arial,Sans-Serif" panose="020B0604020202020204" pitchFamily="34" charset="0"/>
              <a:buChar char="•"/>
              <a:defRPr/>
            </a:pPr>
            <a:r>
              <a:rPr lang="en-US" sz="1600" kern="0" dirty="0">
                <a:latin typeface="Adobe Clean SemiLight"/>
              </a:rPr>
              <a:t>Interactive Webinars' users will continue to have complete access on the programs they have created. However, access to other's Interactive Webinar Programs would be restricted to non-Admin users (except View access).</a:t>
            </a:r>
          </a:p>
          <a:p>
            <a:pPr marL="285750" indent="-285750" defTabSz="913852">
              <a:buFont typeface="Arial" panose="020B0604020202020204" pitchFamily="34" charset="0"/>
              <a:buChar char="•"/>
              <a:defRPr/>
            </a:pPr>
            <a:endParaRPr lang="en-US" sz="1600" kern="0" dirty="0">
              <a:latin typeface="Adobe Clean SemiLight"/>
            </a:endParaRPr>
          </a:p>
          <a:p>
            <a:pPr marL="285115" lvl="1" indent="-285115">
              <a:buFont typeface="Arial,Sans-Serif" panose="020B0604020202020204" pitchFamily="34" charset="0"/>
              <a:buChar char="•"/>
              <a:defRPr/>
            </a:pPr>
            <a:r>
              <a:rPr lang="en-US" sz="1600" kern="0" dirty="0">
                <a:latin typeface="Adobe Clean SemiLight"/>
              </a:rPr>
              <a:t>Marketo Admin users who are also Interactive Webinars' users will continue to have complete access to own and other's Interactive Webinar Event Programs.</a:t>
            </a:r>
          </a:p>
          <a:p>
            <a:pPr marL="285750" indent="-285750" defTabSz="913852">
              <a:buFont typeface="Arial" panose="020B0604020202020204" pitchFamily="34" charset="0"/>
              <a:buChar char="•"/>
              <a:defRPr/>
            </a:pPr>
            <a:endParaRPr lang="en-US" sz="1600" kern="0" dirty="0">
              <a:latin typeface="Adobe Clean SemiLight"/>
              <a:ea typeface="+mn-lt"/>
              <a:cs typeface="+mn-lt"/>
            </a:endParaRPr>
          </a:p>
          <a:p>
            <a:pPr marL="285115" lvl="1" indent="-285115">
              <a:buFont typeface="Arial,Sans-Serif" panose="020B0604020202020204" pitchFamily="34" charset="0"/>
              <a:buChar char="•"/>
              <a:defRPr/>
            </a:pPr>
            <a:r>
              <a:rPr lang="en-US" sz="1600" kern="0" dirty="0">
                <a:latin typeface="Adobe Clean SemiLight"/>
              </a:rPr>
              <a:t>Different access criteria would be applicable for users who have been removed as Interactive Webinars' users or                     have been re-added after having been removed.</a:t>
            </a:r>
          </a:p>
        </p:txBody>
      </p:sp>
      <p:pic>
        <p:nvPicPr>
          <p:cNvPr id="22" name="Graphic 8">
            <a:extLst>
              <a:ext uri="{FF2B5EF4-FFF2-40B4-BE49-F238E27FC236}">
                <a16:creationId xmlns:a16="http://schemas.microsoft.com/office/drawing/2014/main" id="{575E6AC2-A3FB-B5F5-EA0E-2F02653B8B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840" y="466939"/>
            <a:ext cx="418052" cy="282184"/>
          </a:xfrm>
          <a:prstGeom prst="rect">
            <a:avLst/>
          </a:prstGeom>
        </p:spPr>
      </p:pic>
    </p:spTree>
    <p:extLst>
      <p:ext uri="{BB962C8B-B14F-4D97-AF65-F5344CB8AC3E}">
        <p14:creationId xmlns:p14="http://schemas.microsoft.com/office/powerpoint/2010/main" val="2554561564"/>
      </p:ext>
    </p:extLst>
  </p:cSld>
  <p:clrMapOvr>
    <a:masterClrMapping/>
  </p:clrMapOvr>
</p:sld>
</file>

<file path=ppt/theme/theme1.xml><?xml version="1.0" encoding="utf-8"?>
<a:theme xmlns:a="http://schemas.openxmlformats.org/drawingml/2006/main" name="Adobe Master 2023">
  <a:themeElements>
    <a:clrScheme name="Custom">
      <a:dk1>
        <a:srgbClr val="000000"/>
      </a:dk1>
      <a:lt1>
        <a:srgbClr val="FFFFFF"/>
      </a:lt1>
      <a:dk2>
        <a:srgbClr val="2C2C2C"/>
      </a:dk2>
      <a:lt2>
        <a:srgbClr val="F5F5F5"/>
      </a:lt2>
      <a:accent1>
        <a:srgbClr val="009C3B"/>
      </a:accent1>
      <a:accent2>
        <a:srgbClr val="2799F6"/>
      </a:accent2>
      <a:accent3>
        <a:srgbClr val="E63888"/>
      </a:accent3>
      <a:accent4>
        <a:srgbClr val="E9740A"/>
      </a:accent4>
      <a:accent5>
        <a:srgbClr val="FFCE2E"/>
      </a:accent5>
      <a:accent6>
        <a:srgbClr val="EB1000"/>
      </a:accent6>
      <a:hlink>
        <a:srgbClr val="5F5F5F"/>
      </a:hlink>
      <a:folHlink>
        <a:srgbClr val="919191"/>
      </a:folHlink>
    </a:clrScheme>
    <a:fontScheme name="Adobe 2020">
      <a:majorFont>
        <a:latin typeface="Adobe Clean ExtraBold"/>
        <a:ea typeface=""/>
        <a:cs typeface=""/>
      </a:majorFont>
      <a:minorFont>
        <a:latin typeface="Adobe Clean SemiLight"/>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w="12700">
          <a:solidFill>
            <a:schemeClr val="bg1">
              <a:lumMod val="75000"/>
            </a:schemeClr>
          </a:solidFill>
        </a:ln>
      </a:spPr>
      <a:bodyPr lIns="45720" tIns="45720" rIns="45720" bIns="45720" rtlCol="0" anchor="ctr"/>
      <a:lstStyle>
        <a:defPPr algn="l">
          <a:spcBef>
            <a:spcPts val="1200"/>
          </a:spcBef>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7c6f9ac-10da-49a1-843e-ff90b2f5a7aa">
      <UserInfo>
        <DisplayName>John Dictson</DisplayName>
        <AccountId>30</AccountId>
        <AccountType/>
      </UserInfo>
      <UserInfo>
        <DisplayName>Tatjana Mitchell</DisplayName>
        <AccountId>360</AccountId>
        <AccountType/>
      </UserInfo>
    </SharedWithUsers>
    <TaxCatchAll xmlns="57c6f9ac-10da-49a1-843e-ff90b2f5a7aa" xsi:nil="true"/>
    <lcf76f155ced4ddcb4097134ff3c332f xmlns="3d1d4ca2-03ff-4382-9001-4e2d4bb89280">
      <Terms xmlns="http://schemas.microsoft.com/office/infopath/2007/PartnerControls"/>
    </lcf76f155ced4ddcb4097134ff3c332f>
    <MediaLengthInSeconds xmlns="3d1d4ca2-03ff-4382-9001-4e2d4bb8928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623874DB9264FAA77AA82E266A97D" ma:contentTypeVersion="16" ma:contentTypeDescription="Create a new document." ma:contentTypeScope="" ma:versionID="7862afc5236dfce5150792c5629017da">
  <xsd:schema xmlns:xsd="http://www.w3.org/2001/XMLSchema" xmlns:xs="http://www.w3.org/2001/XMLSchema" xmlns:p="http://schemas.microsoft.com/office/2006/metadata/properties" xmlns:ns2="3d1d4ca2-03ff-4382-9001-4e2d4bb89280" xmlns:ns3="57c6f9ac-10da-49a1-843e-ff90b2f5a7aa" targetNamespace="http://schemas.microsoft.com/office/2006/metadata/properties" ma:root="true" ma:fieldsID="7b6f2098a52e061a8fbc9845c36a7d23" ns2:_="" ns3:_="">
    <xsd:import namespace="3d1d4ca2-03ff-4382-9001-4e2d4bb89280"/>
    <xsd:import namespace="57c6f9ac-10da-49a1-843e-ff90b2f5a7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1d4ca2-03ff-4382-9001-4e2d4bb892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b1daa41-56b4-4620-81a0-b7316f7f93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c6f9ac-10da-49a1-843e-ff90b2f5a7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d189d2-55c1-4321-9bfe-e7a0576b84f5}" ma:internalName="TaxCatchAll" ma:showField="CatchAllData" ma:web="57c6f9ac-10da-49a1-843e-ff90b2f5a7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EAA603-A973-4A3E-A407-C24D6D9E3C41}">
  <ds:schemaRefs>
    <ds:schemaRef ds:uri="3d1d4ca2-03ff-4382-9001-4e2d4bb89280"/>
    <ds:schemaRef ds:uri="57c6f9ac-10da-49a1-843e-ff90b2f5a7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82E3FB-97A3-4868-A192-B9924EDED0AB}">
  <ds:schemaRefs>
    <ds:schemaRef ds:uri="http://schemas.microsoft.com/sharepoint/v3/contenttype/forms"/>
  </ds:schemaRefs>
</ds:datastoreItem>
</file>

<file path=customXml/itemProps3.xml><?xml version="1.0" encoding="utf-8"?>
<ds:datastoreItem xmlns:ds="http://schemas.openxmlformats.org/officeDocument/2006/customXml" ds:itemID="{5FADD655-531E-4A6B-ACC1-077FF579C41B}">
  <ds:schemaRefs>
    <ds:schemaRef ds:uri="3d1d4ca2-03ff-4382-9001-4e2d4bb89280"/>
    <ds:schemaRef ds:uri="57c6f9ac-10da-49a1-843e-ff90b2f5a7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182</TotalTime>
  <Words>2113</Words>
  <Application>Microsoft Office PowerPoint</Application>
  <PresentationFormat>Widescreen</PresentationFormat>
  <Paragraphs>275</Paragraphs>
  <Slides>28</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Adobe Clean</vt:lpstr>
      <vt:lpstr>Adobe Clean ExtraBold</vt:lpstr>
      <vt:lpstr>Adobe Clean Light</vt:lpstr>
      <vt:lpstr>Adobe Clean SemiLight</vt:lpstr>
      <vt:lpstr>-apple-system</vt:lpstr>
      <vt:lpstr>Arial</vt:lpstr>
      <vt:lpstr>Arial,Sans-Serif</vt:lpstr>
      <vt:lpstr>Calibri</vt:lpstr>
      <vt:lpstr>Gill Sans</vt:lpstr>
      <vt:lpstr>Wingdings</vt:lpstr>
      <vt:lpstr>Adobe Master 2023</vt:lpstr>
      <vt:lpstr>Adobe Marketo Engage  and Marketo Measure  July and Sept 2023 Release Updates </vt:lpstr>
      <vt:lpstr>March and May 23 Release Highlights</vt:lpstr>
      <vt:lpstr>Meet the Team</vt:lpstr>
      <vt:lpstr>PowerPoint Presentation</vt:lpstr>
      <vt:lpstr>Modern UX: Classic Experience and Toggle Switch Deprecation for Design Studio Assets Experience the modernized layout for Details and List View for all Design Studio assets without relying on older experience or continuous toggles.</vt:lpstr>
      <vt:lpstr>Modern UX: Used By Count Column for Design Studio List Views Derive usage information of various assets in a single view to perform audits or analyze adoption of various Design Studio assets</vt:lpstr>
      <vt:lpstr>Modern UX: Used By Tab for Design Studio Details Views Derive usage information of an individual asset in terms of details of other assets that are using this individual asset.</vt:lpstr>
      <vt:lpstr>Interactive Webinars: Localization Access Interactive Webinars' Marketo interface localized to the language of the Interactive Webinar User separate from the Delivery Language of the webinar.</vt:lpstr>
      <vt:lpstr>Interactive Webinars: User Access Management Experience access management functionalities to regulate authorized access to Interactive Webinar Event Programs to ensure proper moderation of license usage.</vt:lpstr>
      <vt:lpstr>PowerPoint Presentation</vt:lpstr>
      <vt:lpstr>Program Library Access to new and updated example starter programs to import into your instance</vt:lpstr>
      <vt:lpstr>PowerPoint Presentation</vt:lpstr>
      <vt:lpstr>PowerPoint Presentation</vt:lpstr>
      <vt:lpstr>Dynamic Chat Drive engagement and conversions with interactive, personalized conversations for every web visitor</vt:lpstr>
      <vt:lpstr>PowerPoint Presentation</vt:lpstr>
      <vt:lpstr>Conversational Forms Turn your forms conversational and instantly qualify high value leads</vt:lpstr>
      <vt:lpstr>Conversational Flow Asset Page A peek into Dynamic Chat</vt:lpstr>
      <vt:lpstr>Dynamic Chat Activity Updates Empower your Smart Campaigns with more activities and tokens</vt:lpstr>
      <vt:lpstr>Sales Insight &amp; Sales Insight Actions Updates More insight into Dynamic Chat</vt:lpstr>
      <vt:lpstr>PowerPoint Presentation</vt:lpstr>
      <vt:lpstr>Engagement Map</vt:lpstr>
      <vt:lpstr>…and here’s what you can do with Engagement Map</vt:lpstr>
      <vt:lpstr>PowerPoint Presentation</vt:lpstr>
      <vt:lpstr>Sales Insight Actions Updates Email personalization that drives conversions</vt:lpstr>
      <vt:lpstr>PowerPoint Presentation</vt:lpstr>
      <vt:lpstr>Marketo Measure In-app Reporting Enhancements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Tatjana Mitchell</dc:creator>
  <cp:lastModifiedBy>Ruby Alarcon</cp:lastModifiedBy>
  <cp:revision>95</cp:revision>
  <dcterms:created xsi:type="dcterms:W3CDTF">2021-08-05T15:39:53Z</dcterms:created>
  <dcterms:modified xsi:type="dcterms:W3CDTF">2023-09-01T14:51:25Z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0x010100899623874DB9264FAA77AA82E266A97D</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